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12"/>
  </p:notesMasterIdLst>
  <p:sldIdLst>
    <p:sldId id="256" r:id="rId2"/>
    <p:sldId id="257" r:id="rId3"/>
    <p:sldId id="258" r:id="rId4"/>
    <p:sldId id="282" r:id="rId5"/>
    <p:sldId id="287" r:id="rId6"/>
    <p:sldId id="288" r:id="rId7"/>
    <p:sldId id="260" r:id="rId8"/>
    <p:sldId id="286" r:id="rId9"/>
    <p:sldId id="285" r:id="rId10"/>
    <p:sldId id="28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2AED1-3D03-7045-ABF1-284CEE911EA2}" type="datetimeFigureOut">
              <a:rPr lang="en-US" smtClean="0"/>
              <a:t>3/1/24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BB4EB-A37A-5D4E-A33A-7A07BFD27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4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7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27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61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38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680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55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02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8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12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09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1127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4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33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59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6BF3E-365A-D244-8F8C-AD3C551081BA}" type="datetimeFigureOut">
              <a:rPr lang="en-US" smtClean="0"/>
              <a:t>3/1/24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845CE-1E01-4941-9A8C-DF2C1BC86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126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CE280-FA17-0B38-5DDB-D63813D6E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1795346"/>
            <a:ext cx="8144134" cy="2311433"/>
          </a:xfrm>
        </p:spPr>
        <p:txBody>
          <a:bodyPr/>
          <a:lstStyle/>
          <a:p>
            <a:r>
              <a:rPr lang="en-US" sz="4400" dirty="0" err="1"/>
              <a:t>Metode</a:t>
            </a:r>
            <a:r>
              <a:rPr lang="en-US" sz="4400" dirty="0"/>
              <a:t> </a:t>
            </a:r>
            <a:r>
              <a:rPr lang="en-US" sz="4400" dirty="0" err="1"/>
              <a:t>Penelitian</a:t>
            </a:r>
            <a:r>
              <a:rPr lang="en-US" sz="4400" dirty="0"/>
              <a:t> </a:t>
            </a:r>
            <a:r>
              <a:rPr lang="en-US" sz="4400" dirty="0" err="1"/>
              <a:t>Kualitatif</a:t>
            </a:r>
            <a:r>
              <a:rPr lang="en-US" sz="4400" dirty="0"/>
              <a:t> dan </a:t>
            </a:r>
            <a:r>
              <a:rPr lang="en-US" sz="4400" dirty="0" err="1"/>
              <a:t>Kuantitatif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E95C47-85E8-D4DB-DCC8-EE1D179AA7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Amirullah</a:t>
            </a:r>
            <a:r>
              <a:rPr lang="en-US" dirty="0"/>
              <a:t> Abduh</a:t>
            </a:r>
          </a:p>
          <a:p>
            <a:r>
              <a:rPr lang="en-US" dirty="0" err="1"/>
              <a:t>Kepala</a:t>
            </a:r>
            <a:r>
              <a:rPr lang="en-US" dirty="0"/>
              <a:t> Pusat </a:t>
            </a:r>
            <a:r>
              <a:rPr lang="en-US" dirty="0" err="1"/>
              <a:t>Publikasi</a:t>
            </a:r>
            <a:r>
              <a:rPr lang="en-US" dirty="0"/>
              <a:t> dan HAKI LP2M UNM 2023-2027</a:t>
            </a:r>
          </a:p>
          <a:p>
            <a:endParaRPr lang="en-US" dirty="0"/>
          </a:p>
          <a:p>
            <a:r>
              <a:rPr lang="en-US" dirty="0"/>
              <a:t>Di </a:t>
            </a:r>
            <a:r>
              <a:rPr lang="en-US" dirty="0" err="1"/>
              <a:t>sampaikan</a:t>
            </a:r>
            <a:r>
              <a:rPr lang="en-US" dirty="0"/>
              <a:t> pada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tamu</a:t>
            </a:r>
            <a:r>
              <a:rPr lang="en-US" dirty="0"/>
              <a:t> pada pada Prodi S2 </a:t>
            </a:r>
            <a:r>
              <a:rPr lang="en-US" dirty="0" err="1"/>
              <a:t>PPKn</a:t>
            </a:r>
            <a:r>
              <a:rPr lang="en-US" dirty="0"/>
              <a:t> UNS</a:t>
            </a:r>
          </a:p>
          <a:p>
            <a:r>
              <a:rPr lang="en-US" dirty="0"/>
              <a:t>1 </a:t>
            </a:r>
            <a:r>
              <a:rPr lang="en-US" dirty="0" err="1"/>
              <a:t>Maret</a:t>
            </a:r>
            <a:r>
              <a:rPr lang="en-US" dirty="0"/>
              <a:t> 2024  </a:t>
            </a:r>
          </a:p>
        </p:txBody>
      </p:sp>
    </p:spTree>
    <p:extLst>
      <p:ext uri="{BB962C8B-B14F-4D97-AF65-F5344CB8AC3E}">
        <p14:creationId xmlns:p14="http://schemas.microsoft.com/office/powerpoint/2010/main" val="189188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BBAB5-09D4-4869-E200-F609C0E18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8318B-533C-6DF0-2322-D75665BEC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?</a:t>
            </a:r>
          </a:p>
          <a:p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  <a:p>
            <a:r>
              <a:rPr lang="en-US" dirty="0" err="1"/>
              <a:t>Alasan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  <a:p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yang </a:t>
            </a:r>
            <a:r>
              <a:rPr lang="en-US" dirty="0" err="1"/>
              <a:t>tepat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  <a:p>
            <a:r>
              <a:rPr lang="en-US" dirty="0"/>
              <a:t>Question and answer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88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AD7FB-51C0-193C-B1CE-8D8486D0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Apa</a:t>
            </a:r>
            <a:r>
              <a:rPr lang="en-US" sz="4400" dirty="0"/>
              <a:t> </a:t>
            </a:r>
            <a:r>
              <a:rPr lang="en-US" sz="4400" dirty="0" err="1"/>
              <a:t>itu</a:t>
            </a:r>
            <a:r>
              <a:rPr lang="en-US" sz="4400" dirty="0"/>
              <a:t> </a:t>
            </a:r>
            <a:r>
              <a:rPr lang="en-US" sz="4400" dirty="0" err="1"/>
              <a:t>penelitian</a:t>
            </a:r>
            <a:r>
              <a:rPr lang="en-US" sz="440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7C074-B825-33BE-05C6-E487A98D3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sz="48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Penelitian</a:t>
            </a:r>
            <a:r>
              <a:rPr lang="en-US" altLang="en-US" sz="48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ialah</a:t>
            </a:r>
            <a:r>
              <a:rPr lang="en-US" altLang="en-US" sz="48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usaha</a:t>
            </a:r>
            <a:r>
              <a:rPr lang="en-US" altLang="en-US" sz="48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sistematis</a:t>
            </a:r>
            <a:r>
              <a:rPr lang="en-US" altLang="en-US" sz="48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untuk</a:t>
            </a:r>
            <a:r>
              <a:rPr lang="en-US" altLang="en-US" sz="48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memperoleh</a:t>
            </a:r>
            <a:r>
              <a:rPr lang="en-US" altLang="en-US" sz="48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pengetahuan</a:t>
            </a:r>
            <a:r>
              <a:rPr lang="en-US" altLang="en-US" sz="4800" b="1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 yang </a:t>
            </a:r>
            <a:r>
              <a:rPr lang="en-US" altLang="en-US" sz="4800" b="1" dirty="0" err="1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baru</a:t>
            </a:r>
            <a:endParaRPr lang="en-US" altLang="en-US" sz="4800" b="1" dirty="0">
              <a:solidFill>
                <a:schemeClr val="bg1"/>
              </a:solidFill>
              <a:highlight>
                <a:srgbClr val="FFFF00"/>
              </a:highlight>
              <a:latin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(Redman and </a:t>
            </a:r>
            <a:r>
              <a:rPr lang="en-US" altLang="en-US" sz="4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Mory</a:t>
            </a:r>
            <a:r>
              <a:rPr lang="en-US" altLang="en-US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, 1978)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785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FAA7-03ED-B204-C97A-509FFA345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 err="1">
                <a:solidFill>
                  <a:srgbClr val="7030A0"/>
                </a:solidFill>
              </a:rPr>
              <a:t>Karakteristik</a:t>
            </a:r>
            <a:r>
              <a:rPr lang="en-US" altLang="en-US" sz="4400" b="1" dirty="0">
                <a:solidFill>
                  <a:srgbClr val="7030A0"/>
                </a:solidFill>
              </a:rPr>
              <a:t> </a:t>
            </a:r>
            <a:r>
              <a:rPr lang="en-US" altLang="en-US" sz="4400" b="1" dirty="0" err="1">
                <a:solidFill>
                  <a:srgbClr val="7030A0"/>
                </a:solidFill>
              </a:rPr>
              <a:t>dasar</a:t>
            </a:r>
            <a:r>
              <a:rPr lang="en-US" altLang="en-US" sz="4400" b="1" dirty="0">
                <a:solidFill>
                  <a:srgbClr val="7030A0"/>
                </a:solidFill>
              </a:rPr>
              <a:t> </a:t>
            </a:r>
            <a:r>
              <a:rPr lang="en-US" altLang="en-US" sz="4400" b="1" dirty="0" err="1">
                <a:solidFill>
                  <a:srgbClr val="7030A0"/>
                </a:solidFill>
              </a:rPr>
              <a:t>penelitian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B769E-3065-C53B-1151-CDB442680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en-US" altLang="en-US" sz="3600" b="1" dirty="0">
              <a:solidFill>
                <a:srgbClr val="7030A0"/>
              </a:solidFill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en-US" altLang="en-US" sz="3600" b="1" dirty="0" err="1"/>
              <a:t>Sistematis</a:t>
            </a:r>
            <a:r>
              <a:rPr lang="en-US" altLang="en-US" sz="3600" b="1" dirty="0"/>
              <a:t>- </a:t>
            </a:r>
            <a:r>
              <a:rPr lang="en-US" altLang="en-US" sz="3600" b="1" dirty="0" err="1"/>
              <a:t>ada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sistem</a:t>
            </a:r>
            <a:r>
              <a:rPr lang="en-US" altLang="en-US" sz="3600" b="1" dirty="0"/>
              <a:t>, </a:t>
            </a:r>
            <a:r>
              <a:rPr lang="en-US" altLang="en-US" sz="3600" b="1" dirty="0" err="1"/>
              <a:t>ada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pola</a:t>
            </a:r>
            <a:r>
              <a:rPr lang="en-US" altLang="en-US" sz="3600" b="1" dirty="0"/>
              <a:t>, dan </a:t>
            </a:r>
            <a:r>
              <a:rPr lang="en-US" altLang="en-US" sz="3600" b="1" dirty="0" err="1"/>
              <a:t>terjustifikasi</a:t>
            </a:r>
            <a:endParaRPr lang="en-US" altLang="en-US" sz="3600" b="1" dirty="0"/>
          </a:p>
          <a:p>
            <a:pPr lvl="1" eaLnBrk="1" hangingPunct="1">
              <a:buFont typeface="Wingdings" pitchFamily="2" charset="2"/>
              <a:buChar char="Ø"/>
            </a:pPr>
            <a:r>
              <a:rPr lang="en-US" altLang="en-US" sz="3600" b="1" dirty="0" err="1"/>
              <a:t>Logis</a:t>
            </a:r>
            <a:r>
              <a:rPr lang="en-US" altLang="en-US" sz="3600" b="1" dirty="0"/>
              <a:t> – </a:t>
            </a:r>
            <a:r>
              <a:rPr lang="en-US" altLang="en-US" sz="3600" b="1" dirty="0" err="1"/>
              <a:t>Syarat</a:t>
            </a:r>
            <a:r>
              <a:rPr lang="en-US" altLang="en-US" sz="3600" b="1" dirty="0"/>
              <a:t>, </a:t>
            </a:r>
            <a:r>
              <a:rPr lang="en-US" altLang="en-US" sz="3600" b="1" dirty="0" err="1"/>
              <a:t>ciri</a:t>
            </a:r>
            <a:r>
              <a:rPr lang="en-US" altLang="en-US" sz="3600" b="1" dirty="0"/>
              <a:t> dan </a:t>
            </a:r>
            <a:r>
              <a:rPr lang="en-US" altLang="en-US" sz="3600" b="1" dirty="0" err="1"/>
              <a:t>fungsi</a:t>
            </a:r>
            <a:endParaRPr lang="en-US" altLang="en-US" sz="3600" b="1" dirty="0"/>
          </a:p>
          <a:p>
            <a:pPr lvl="1" eaLnBrk="1" hangingPunct="1">
              <a:buFont typeface="Wingdings" pitchFamily="2" charset="2"/>
              <a:buChar char="Ø"/>
            </a:pPr>
            <a:r>
              <a:rPr lang="en-US" altLang="en-US" sz="3600" b="1" dirty="0" err="1"/>
              <a:t>Empiris</a:t>
            </a:r>
            <a:r>
              <a:rPr lang="en-US" altLang="en-US" sz="3600" b="1" dirty="0"/>
              <a:t>- data </a:t>
            </a:r>
            <a:r>
              <a:rPr lang="en-US" altLang="en-US" sz="3600" b="1" dirty="0" err="1"/>
              <a:t>empiris</a:t>
            </a:r>
            <a:r>
              <a:rPr lang="en-US" altLang="en-US" sz="3600" b="1" dirty="0"/>
              <a:t> (</a:t>
            </a:r>
            <a:r>
              <a:rPr lang="en-US" altLang="en-US" sz="3600" b="1" dirty="0" err="1"/>
              <a:t>bisa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tes</a:t>
            </a:r>
            <a:r>
              <a:rPr lang="en-US" altLang="en-US" sz="3600" b="1" dirty="0"/>
              <a:t>, </a:t>
            </a:r>
            <a:r>
              <a:rPr lang="en-US" altLang="en-US" sz="3600" b="1" dirty="0" err="1"/>
              <a:t>tindakan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atau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alamiah</a:t>
            </a:r>
            <a:r>
              <a:rPr lang="en-US" altLang="en-US" sz="3600" b="1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458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B0FC5-83BA-C070-FAC9-1AC5304F2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Alasan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49387-30EB-B72C-76F6-1217D8259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anose="05020102010507070707" pitchFamily="18" charset="2"/>
              <a:buChar char=""/>
              <a:defRPr/>
            </a:pP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Memperolah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pandangan</a:t>
            </a:r>
            <a:r>
              <a:rPr lang="en-US" b="1" dirty="0">
                <a:solidFill>
                  <a:srgbClr val="002060"/>
                </a:solidFill>
              </a:rPr>
              <a:t> yang </a:t>
            </a:r>
            <a:r>
              <a:rPr lang="en-US" b="1" dirty="0" err="1">
                <a:solidFill>
                  <a:srgbClr val="002060"/>
                </a:solidFill>
              </a:rPr>
              <a:t>baru</a:t>
            </a:r>
            <a:endParaRPr lang="en-US" b="1" dirty="0">
              <a:solidFill>
                <a:srgbClr val="002060"/>
              </a:solidFill>
            </a:endParaRPr>
          </a:p>
          <a:p>
            <a:pPr eaLnBrk="1" hangingPunct="1">
              <a:buFont typeface="Wingdings 2" panose="05020102010507070707" pitchFamily="18" charset="2"/>
              <a:buChar char=""/>
              <a:defRPr/>
            </a:pPr>
            <a:endParaRPr lang="en-US" b="1" dirty="0">
              <a:solidFill>
                <a:srgbClr val="002060"/>
              </a:solidFill>
            </a:endParaRPr>
          </a:p>
          <a:p>
            <a:pPr eaLnBrk="1" hangingPunct="1">
              <a:buFont typeface="Wingdings 2" panose="05020102010507070707" pitchFamily="18" charset="2"/>
              <a:buChar char=""/>
              <a:defRPr/>
            </a:pPr>
            <a:r>
              <a:rPr lang="en-US" b="1" dirty="0" err="1">
                <a:solidFill>
                  <a:srgbClr val="002060"/>
                </a:solidFill>
              </a:rPr>
              <a:t>Meningkatkan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pengetahuan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tentang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metode</a:t>
            </a:r>
            <a:r>
              <a:rPr lang="en-US" b="1" dirty="0">
                <a:solidFill>
                  <a:srgbClr val="002060"/>
                </a:solidFill>
              </a:rPr>
              <a:t>/</a:t>
            </a:r>
            <a:r>
              <a:rPr lang="en-US" b="1" dirty="0" err="1">
                <a:solidFill>
                  <a:srgbClr val="002060"/>
                </a:solidFill>
              </a:rPr>
              <a:t>teknis</a:t>
            </a:r>
            <a:endParaRPr lang="en-US" b="1" dirty="0">
              <a:solidFill>
                <a:srgbClr val="002060"/>
              </a:solidFill>
            </a:endParaRPr>
          </a:p>
          <a:p>
            <a:pPr marL="69850" indent="0" eaLnBrk="1" hangingPunct="1">
              <a:buFont typeface="Wingdings 2" panose="05020102010507070707" pitchFamily="18" charset="2"/>
              <a:buNone/>
              <a:defRPr/>
            </a:pPr>
            <a:endParaRPr lang="en-US" b="1" dirty="0">
              <a:solidFill>
                <a:srgbClr val="002060"/>
              </a:solidFill>
            </a:endParaRPr>
          </a:p>
          <a:p>
            <a:pPr eaLnBrk="1" hangingPunct="1">
              <a:buFont typeface="Wingdings 2" panose="05020102010507070707" pitchFamily="18" charset="2"/>
              <a:buChar char=""/>
              <a:defRPr/>
            </a:pPr>
            <a:r>
              <a:rPr lang="en-US" b="1" dirty="0" err="1">
                <a:solidFill>
                  <a:srgbClr val="002060"/>
                </a:solidFill>
              </a:rPr>
              <a:t>Kebutuhan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dalam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suatu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pekerjaan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  <a:p>
            <a:pPr eaLnBrk="1" hangingPunct="1">
              <a:buFont typeface="Wingdings 2" panose="05020102010507070707" pitchFamily="18" charset="2"/>
              <a:buChar char=""/>
              <a:defRPr/>
            </a:pPr>
            <a:endParaRPr lang="en-US" b="1" dirty="0">
              <a:solidFill>
                <a:srgbClr val="002060"/>
              </a:solidFill>
            </a:endParaRPr>
          </a:p>
          <a:p>
            <a:pPr eaLnBrk="1" hangingPunct="1">
              <a:buFont typeface="Wingdings 2" panose="05020102010507070707" pitchFamily="18" charset="2"/>
              <a:buChar char=""/>
              <a:defRPr/>
            </a:pPr>
            <a:r>
              <a:rPr lang="en-US" b="1" dirty="0" err="1">
                <a:solidFill>
                  <a:srgbClr val="002060"/>
                </a:solidFill>
              </a:rPr>
              <a:t>Menghasilkan</a:t>
            </a:r>
            <a:r>
              <a:rPr lang="en-US" b="1" dirty="0">
                <a:solidFill>
                  <a:srgbClr val="002060"/>
                </a:solidFill>
              </a:rPr>
              <a:t> paten/</a:t>
            </a:r>
            <a:r>
              <a:rPr lang="en-US" b="1" dirty="0" err="1">
                <a:solidFill>
                  <a:srgbClr val="002060"/>
                </a:solidFill>
              </a:rPr>
              <a:t>haki</a:t>
            </a:r>
            <a:endParaRPr lang="en-US" b="1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0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481AA-10F2-F54C-28CA-A2D46DFBC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tepat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89D82-FADF-475F-D3EA-001F66713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40080" lvl="1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b="1" dirty="0" err="1">
                <a:solidFill>
                  <a:schemeClr val="bg1"/>
                </a:solidFill>
                <a:highlight>
                  <a:srgbClr val="FFFF00"/>
                </a:highlight>
              </a:rPr>
              <a:t>Jenis</a:t>
            </a:r>
            <a:r>
              <a:rPr lang="en-US" b="1" dirty="0">
                <a:solidFill>
                  <a:schemeClr val="bg1"/>
                </a:solidFill>
                <a:highlight>
                  <a:srgbClr val="FFFF00"/>
                </a:highlight>
              </a:rPr>
              <a:t> </a:t>
            </a:r>
            <a:r>
              <a:rPr lang="en-US" b="1" dirty="0" err="1">
                <a:solidFill>
                  <a:schemeClr val="bg1"/>
                </a:solidFill>
                <a:highlight>
                  <a:srgbClr val="FFFF00"/>
                </a:highlight>
              </a:rPr>
              <a:t>informasi</a:t>
            </a:r>
            <a:r>
              <a:rPr lang="en-US" b="1" dirty="0">
                <a:solidFill>
                  <a:schemeClr val="bg1"/>
                </a:solidFill>
                <a:highlight>
                  <a:srgbClr val="FFFF00"/>
                </a:highlight>
              </a:rPr>
              <a:t> yang relevant </a:t>
            </a:r>
            <a:r>
              <a:rPr lang="en-US" b="1" dirty="0" err="1">
                <a:solidFill>
                  <a:schemeClr val="bg1"/>
                </a:solidFill>
                <a:highlight>
                  <a:srgbClr val="FFFF00"/>
                </a:highlight>
              </a:rPr>
              <a:t>dengan</a:t>
            </a:r>
            <a:r>
              <a:rPr lang="en-US" b="1" dirty="0">
                <a:solidFill>
                  <a:schemeClr val="bg1"/>
                </a:solidFill>
                <a:highlight>
                  <a:srgbClr val="FFFF00"/>
                </a:highlight>
              </a:rPr>
              <a:t> </a:t>
            </a:r>
            <a:r>
              <a:rPr lang="en-US" b="1" dirty="0" err="1">
                <a:solidFill>
                  <a:schemeClr val="bg1"/>
                </a:solidFill>
                <a:highlight>
                  <a:srgbClr val="FFFF00"/>
                </a:highlight>
              </a:rPr>
              <a:t>pertanyaan</a:t>
            </a:r>
            <a:r>
              <a:rPr lang="en-US" b="1" dirty="0">
                <a:solidFill>
                  <a:schemeClr val="bg1"/>
                </a:solidFill>
                <a:highlight>
                  <a:srgbClr val="FFFF00"/>
                </a:highlight>
              </a:rPr>
              <a:t> </a:t>
            </a:r>
            <a:r>
              <a:rPr lang="en-US" b="1" dirty="0" err="1">
                <a:solidFill>
                  <a:schemeClr val="bg1"/>
                </a:solidFill>
                <a:highlight>
                  <a:srgbClr val="FFFF00"/>
                </a:highlight>
              </a:rPr>
              <a:t>penelitian</a:t>
            </a:r>
            <a:endParaRPr 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 marL="685800" lvl="2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800" dirty="0" err="1">
                <a:solidFill>
                  <a:srgbClr val="002060"/>
                </a:solidFill>
              </a:rPr>
              <a:t>Tentukan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jenis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informasi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apa</a:t>
            </a:r>
            <a:r>
              <a:rPr lang="en-US" sz="2800" dirty="0">
                <a:solidFill>
                  <a:srgbClr val="002060"/>
                </a:solidFill>
              </a:rPr>
              <a:t> yang </a:t>
            </a:r>
            <a:r>
              <a:rPr lang="en-US" sz="2800" dirty="0" err="1">
                <a:solidFill>
                  <a:srgbClr val="002060"/>
                </a:solidFill>
              </a:rPr>
              <a:t>dibutuhkan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untuk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menjawab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pertanyaan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penelitian</a:t>
            </a:r>
            <a:endParaRPr lang="en-US" sz="2800" dirty="0">
              <a:solidFill>
                <a:srgbClr val="002060"/>
              </a:solidFill>
            </a:endParaRPr>
          </a:p>
          <a:p>
            <a:pPr marL="685800" lvl="2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US" sz="2800" dirty="0">
              <a:solidFill>
                <a:srgbClr val="002060"/>
              </a:solidFill>
            </a:endParaRPr>
          </a:p>
          <a:p>
            <a:pPr marL="640080" lvl="1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b="1" dirty="0">
                <a:solidFill>
                  <a:schemeClr val="bg1"/>
                </a:solidFill>
                <a:highlight>
                  <a:srgbClr val="FFFF00"/>
                </a:highlight>
              </a:rPr>
              <a:t>Strategi </a:t>
            </a:r>
            <a:r>
              <a:rPr lang="en-US" b="1" dirty="0" err="1">
                <a:solidFill>
                  <a:schemeClr val="bg1"/>
                </a:solidFill>
                <a:highlight>
                  <a:srgbClr val="FFFF00"/>
                </a:highlight>
              </a:rPr>
              <a:t>pengumpulan</a:t>
            </a:r>
            <a:r>
              <a:rPr lang="en-US" b="1" dirty="0">
                <a:solidFill>
                  <a:schemeClr val="bg1"/>
                </a:solidFill>
                <a:highlight>
                  <a:srgbClr val="FFFF00"/>
                </a:highlight>
              </a:rPr>
              <a:t> data</a:t>
            </a:r>
          </a:p>
          <a:p>
            <a:pPr marL="685800" lvl="2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800" dirty="0" err="1">
                <a:solidFill>
                  <a:srgbClr val="002060"/>
                </a:solidFill>
              </a:rPr>
              <a:t>Tentukan</a:t>
            </a:r>
            <a:r>
              <a:rPr lang="en-US" sz="2800" dirty="0">
                <a:solidFill>
                  <a:srgbClr val="002060"/>
                </a:solidFill>
              </a:rPr>
              <a:t> strategi yang </a:t>
            </a:r>
            <a:r>
              <a:rPr lang="en-US" sz="2800" dirty="0" err="1">
                <a:solidFill>
                  <a:srgbClr val="002060"/>
                </a:solidFill>
              </a:rPr>
              <a:t>tepat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untuk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memperoleh</a:t>
            </a:r>
            <a:r>
              <a:rPr lang="en-US" sz="2800" dirty="0">
                <a:solidFill>
                  <a:srgbClr val="002060"/>
                </a:solidFill>
              </a:rPr>
              <a:t> data</a:t>
            </a:r>
          </a:p>
          <a:p>
            <a:pPr marL="685800" lvl="2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US" sz="2800" dirty="0">
              <a:solidFill>
                <a:srgbClr val="002060"/>
              </a:solidFill>
            </a:endParaRPr>
          </a:p>
          <a:p>
            <a:pPr marL="640080" lvl="1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b="1" dirty="0" err="1">
                <a:solidFill>
                  <a:schemeClr val="bg1"/>
                </a:solidFill>
                <a:highlight>
                  <a:srgbClr val="FFFF00"/>
                </a:highlight>
              </a:rPr>
              <a:t>Alokasi</a:t>
            </a:r>
            <a:r>
              <a:rPr lang="en-US" b="1" dirty="0">
                <a:solidFill>
                  <a:schemeClr val="bg1"/>
                </a:solidFill>
                <a:highlight>
                  <a:srgbClr val="FFFF00"/>
                </a:highlight>
              </a:rPr>
              <a:t> </a:t>
            </a:r>
            <a:r>
              <a:rPr lang="en-US" b="1" dirty="0" err="1">
                <a:solidFill>
                  <a:schemeClr val="bg1"/>
                </a:solidFill>
                <a:highlight>
                  <a:srgbClr val="FFFF00"/>
                </a:highlight>
              </a:rPr>
              <a:t>waktu</a:t>
            </a:r>
            <a:r>
              <a:rPr lang="en-US" b="1" dirty="0">
                <a:solidFill>
                  <a:schemeClr val="bg1"/>
                </a:solidFill>
                <a:highlight>
                  <a:srgbClr val="FFFF00"/>
                </a:highlight>
              </a:rPr>
              <a:t> dan </a:t>
            </a:r>
            <a:r>
              <a:rPr lang="en-US" b="1" dirty="0" err="1">
                <a:solidFill>
                  <a:schemeClr val="bg1"/>
                </a:solidFill>
                <a:highlight>
                  <a:srgbClr val="FFFF00"/>
                </a:highlight>
              </a:rPr>
              <a:t>anggaran</a:t>
            </a:r>
            <a:endParaRPr 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 marL="685800" lvl="2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800" dirty="0" err="1">
                <a:solidFill>
                  <a:srgbClr val="002060"/>
                </a:solidFill>
              </a:rPr>
              <a:t>Alokasi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waktu</a:t>
            </a:r>
            <a:r>
              <a:rPr lang="en-US" sz="2800" dirty="0">
                <a:solidFill>
                  <a:srgbClr val="002060"/>
                </a:solidFill>
              </a:rPr>
              <a:t> yang </a:t>
            </a:r>
            <a:r>
              <a:rPr lang="en-US" sz="2800" dirty="0" err="1">
                <a:solidFill>
                  <a:srgbClr val="002060"/>
                </a:solidFill>
              </a:rPr>
              <a:t>tersedia</a:t>
            </a:r>
            <a:r>
              <a:rPr lang="en-US" sz="2800" dirty="0">
                <a:solidFill>
                  <a:srgbClr val="002060"/>
                </a:solidFill>
              </a:rPr>
              <a:t> dan </a:t>
            </a:r>
            <a:r>
              <a:rPr lang="en-US" sz="2800" dirty="0" err="1">
                <a:solidFill>
                  <a:srgbClr val="002060"/>
                </a:solidFill>
              </a:rPr>
              <a:t>ketersediaan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sumber</a:t>
            </a:r>
            <a:r>
              <a:rPr lang="en-US" sz="2800" dirty="0">
                <a:solidFill>
                  <a:srgbClr val="002060"/>
                </a:solidFill>
              </a:rPr>
              <a:t> dana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11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C7FDF-90E1-1789-CC36-7FD31B0D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Pilihan</a:t>
            </a:r>
            <a:r>
              <a:rPr lang="en-US" dirty="0"/>
              <a:t>: </a:t>
            </a:r>
            <a:r>
              <a:rPr lang="en-US" dirty="0" err="1"/>
              <a:t>Kuantitatif</a:t>
            </a:r>
            <a:r>
              <a:rPr lang="en-US" dirty="0"/>
              <a:t> dan </a:t>
            </a:r>
            <a:r>
              <a:rPr lang="en-US" dirty="0" err="1"/>
              <a:t>Kualitatif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A282C-55C8-8F2B-FD49-BDF4DA173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Yang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memiliki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kencendrungan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angka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cara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menjawab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pertanyaannya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lebih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kepada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justifikasi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kuantitas</a:t>
            </a:r>
            <a:r>
              <a:rPr lang="en-ID" sz="4000" b="1" dirty="0">
                <a:solidFill>
                  <a:srgbClr val="333333"/>
                </a:solidFill>
                <a:latin typeface="Arial" panose="020B0604020202020204" pitchFamily="34" charset="0"/>
              </a:rPr>
              <a:t> dan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generalisasi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ID" sz="4000" b="1" i="0" dirty="0" err="1">
                <a:solidFill>
                  <a:srgbClr val="333333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Kuantitatif</a:t>
            </a:r>
            <a:endParaRPr lang="en-ID" sz="4000" b="1" i="0" dirty="0">
              <a:solidFill>
                <a:srgbClr val="333333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  <a:p>
            <a:endParaRPr lang="en-ID" sz="4000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Yang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memiliki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kencendrungan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kata-kata dan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cara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menjawab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pertanyaannya</a:t>
            </a:r>
            <a:r>
              <a:rPr lang="en-ID" sz="4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4000" b="1" dirty="0" err="1">
                <a:solidFill>
                  <a:srgbClr val="333333"/>
                </a:solidFill>
                <a:latin typeface="Arial" panose="020B0604020202020204" pitchFamily="34" charset="0"/>
              </a:rPr>
              <a:t>mengarah</a:t>
            </a:r>
            <a:r>
              <a:rPr lang="en-ID" sz="4000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ID" sz="4000" b="1" dirty="0" err="1">
                <a:solidFill>
                  <a:srgbClr val="333333"/>
                </a:solidFill>
                <a:latin typeface="Arial" panose="020B0604020202020204" pitchFamily="34" charset="0"/>
              </a:rPr>
              <a:t>kepada</a:t>
            </a:r>
            <a:r>
              <a:rPr lang="en-ID" sz="4000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ID" sz="4000" b="1" dirty="0" err="1">
                <a:solidFill>
                  <a:srgbClr val="333333"/>
                </a:solidFill>
                <a:latin typeface="Arial" panose="020B0604020202020204" pitchFamily="34" charset="0"/>
              </a:rPr>
              <a:t>perdebatan</a:t>
            </a:r>
            <a:r>
              <a:rPr lang="en-ID" sz="4000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ID" sz="4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argumen</a:t>
            </a:r>
            <a:r>
              <a:rPr lang="en-ID" sz="4000" b="1" dirty="0">
                <a:solidFill>
                  <a:srgbClr val="333333"/>
                </a:solidFill>
                <a:latin typeface="Arial" panose="020B0604020202020204" pitchFamily="34" charset="0"/>
              </a:rPr>
              <a:t> dan </a:t>
            </a:r>
            <a:r>
              <a:rPr lang="en-ID" sz="4000" b="1" dirty="0" err="1">
                <a:solidFill>
                  <a:srgbClr val="333333"/>
                </a:solidFill>
                <a:latin typeface="Arial" panose="020B0604020202020204" pitchFamily="34" charset="0"/>
              </a:rPr>
              <a:t>contoh</a:t>
            </a:r>
            <a:r>
              <a:rPr lang="en-ID" sz="4000" b="1" dirty="0">
                <a:solidFill>
                  <a:srgbClr val="333333"/>
                </a:solidFill>
                <a:latin typeface="Arial" panose="020B0604020202020204" pitchFamily="34" charset="0"/>
              </a:rPr>
              <a:t> detail: </a:t>
            </a:r>
            <a:r>
              <a:rPr lang="en-ID" sz="4000" b="1" dirty="0" err="1">
                <a:solidFill>
                  <a:srgbClr val="333333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Kualitatif</a:t>
            </a:r>
            <a:endParaRPr lang="en-ID" sz="4000" b="1" dirty="0">
              <a:solidFill>
                <a:srgbClr val="333333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ID" sz="4000" b="1" i="0" dirty="0">
              <a:solidFill>
                <a:srgbClr val="333333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  <a:p>
            <a:r>
              <a:rPr lang="en-ID" sz="4000" b="1" dirty="0">
                <a:solidFill>
                  <a:srgbClr val="333333"/>
                </a:solidFill>
                <a:latin typeface="Arial" panose="020B0604020202020204" pitchFamily="34" charset="0"/>
              </a:rPr>
              <a:t>Yang </a:t>
            </a:r>
            <a:r>
              <a:rPr lang="en-ID" sz="4000" b="1" dirty="0" err="1">
                <a:solidFill>
                  <a:srgbClr val="333333"/>
                </a:solidFill>
                <a:latin typeface="Arial" panose="020B0604020202020204" pitchFamily="34" charset="0"/>
              </a:rPr>
              <a:t>memiliki</a:t>
            </a:r>
            <a:r>
              <a:rPr lang="en-ID" sz="4000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ID" sz="4000" b="1" dirty="0" err="1">
                <a:solidFill>
                  <a:srgbClr val="333333"/>
                </a:solidFill>
                <a:latin typeface="Arial" panose="020B0604020202020204" pitchFamily="34" charset="0"/>
              </a:rPr>
              <a:t>kencenderungan</a:t>
            </a:r>
            <a:r>
              <a:rPr lang="en-ID" sz="4000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ID" sz="4000" b="1" dirty="0" err="1">
                <a:solidFill>
                  <a:srgbClr val="333333"/>
                </a:solidFill>
                <a:latin typeface="Arial" panose="020B0604020202020204" pitchFamily="34" charset="0"/>
              </a:rPr>
              <a:t>keduanya</a:t>
            </a:r>
            <a:r>
              <a:rPr lang="en-ID" sz="4000" b="1" dirty="0">
                <a:solidFill>
                  <a:srgbClr val="333333"/>
                </a:solidFill>
                <a:latin typeface="Arial" panose="020B0604020202020204" pitchFamily="34" charset="0"/>
              </a:rPr>
              <a:t>: </a:t>
            </a:r>
            <a:r>
              <a:rPr lang="en-ID" sz="4000" b="1" dirty="0">
                <a:solidFill>
                  <a:srgbClr val="333333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Mix-method research design</a:t>
            </a:r>
            <a:endParaRPr lang="en-ID" sz="4000" b="1" i="0" dirty="0">
              <a:solidFill>
                <a:srgbClr val="333333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  <a:p>
            <a:endParaRPr lang="en-ID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en-ID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173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5D75D-B5F6-1AC5-9878-9E3FAB855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Desain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kuantitatif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C4069-92EE-B4D6-CE5D-A8A12DADC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200" dirty="0" err="1"/>
              <a:t>Survei</a:t>
            </a:r>
            <a:endParaRPr lang="en-US" sz="3200" dirty="0"/>
          </a:p>
          <a:p>
            <a:pPr lvl="1"/>
            <a:r>
              <a:rPr lang="en-US" sz="3200" dirty="0" err="1"/>
              <a:t>Studi</a:t>
            </a:r>
            <a:r>
              <a:rPr lang="en-US" sz="3200" dirty="0"/>
              <a:t> </a:t>
            </a:r>
            <a:r>
              <a:rPr lang="en-US" sz="3200" dirty="0" err="1"/>
              <a:t>kasus</a:t>
            </a:r>
            <a:endParaRPr lang="en-US" sz="3200" dirty="0"/>
          </a:p>
          <a:p>
            <a:pPr lvl="1"/>
            <a:r>
              <a:rPr lang="en-US" sz="3200" dirty="0" err="1"/>
              <a:t>Eksperimen</a:t>
            </a:r>
            <a:endParaRPr lang="en-US" sz="3200" dirty="0"/>
          </a:p>
          <a:p>
            <a:pPr lvl="1"/>
            <a:r>
              <a:rPr lang="en-US" sz="3200" dirty="0" err="1"/>
              <a:t>Korelasi</a:t>
            </a:r>
            <a:endParaRPr lang="en-US" sz="3200" dirty="0"/>
          </a:p>
          <a:p>
            <a:pPr lvl="1"/>
            <a:r>
              <a:rPr lang="en-US" sz="3200" dirty="0" err="1"/>
              <a:t>Analisis</a:t>
            </a:r>
            <a:r>
              <a:rPr lang="en-US" sz="3200" dirty="0"/>
              <a:t> </a:t>
            </a:r>
            <a:r>
              <a:rPr lang="en-US" sz="3200" dirty="0" err="1"/>
              <a:t>isi</a:t>
            </a:r>
            <a:r>
              <a:rPr lang="en-US" sz="3200" dirty="0"/>
              <a:t> (Content </a:t>
            </a:r>
            <a:r>
              <a:rPr lang="en-US" sz="3200" dirty="0" err="1"/>
              <a:t>analisis</a:t>
            </a:r>
            <a:r>
              <a:rPr lang="en-US" sz="3200" dirty="0"/>
              <a:t>)/meta-analysis/systematic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753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0F4E6-078E-7C2A-2A00-A73FB68CF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Desain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kualitatif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FB194-63F5-5176-A77C-418238AF5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wacana</a:t>
            </a:r>
            <a:r>
              <a:rPr lang="en-US" dirty="0"/>
              <a:t> </a:t>
            </a:r>
            <a:r>
              <a:rPr lang="en-US" dirty="0" err="1"/>
              <a:t>kritis</a:t>
            </a:r>
            <a:endParaRPr lang="en-US" dirty="0"/>
          </a:p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isi</a:t>
            </a:r>
            <a:endParaRPr lang="en-US" dirty="0"/>
          </a:p>
          <a:p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endParaRPr lang="en-US" dirty="0"/>
          </a:p>
          <a:p>
            <a:r>
              <a:rPr lang="en-US" dirty="0"/>
              <a:t>Ethnography/Auto-ethnography/</a:t>
            </a:r>
            <a:r>
              <a:rPr lang="en-US" dirty="0" err="1"/>
              <a:t>Netnography</a:t>
            </a:r>
            <a:endParaRPr lang="en-US" dirty="0"/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naratif</a:t>
            </a:r>
            <a:endParaRPr lang="en-US" dirty="0"/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tindakan</a:t>
            </a:r>
            <a:endParaRPr lang="en-US" dirty="0"/>
          </a:p>
          <a:p>
            <a:r>
              <a:rPr lang="en-US" dirty="0" err="1"/>
              <a:t>Penelitian</a:t>
            </a:r>
            <a:r>
              <a:rPr lang="en-US" dirty="0"/>
              <a:t>  portraiture (Portraiture research design)</a:t>
            </a:r>
          </a:p>
          <a:p>
            <a:r>
              <a:rPr lang="en-US" dirty="0"/>
              <a:t>Grounded theory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29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5E568-BEF4-32E4-BBAB-795D469B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23914-8811-7028-7D06-7F6F126F5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b="1" dirty="0">
                <a:solidFill>
                  <a:srgbClr val="002060"/>
                </a:solidFill>
              </a:rPr>
              <a:t>Thomas Varghese (2023). </a:t>
            </a:r>
            <a:r>
              <a:rPr lang="en-US" b="1" dirty="0">
                <a:solidFill>
                  <a:srgbClr val="FFFF00"/>
                </a:solidFill>
              </a:rPr>
              <a:t>INTRODUCTION TO RESEARCH METHODOLOGY. </a:t>
            </a:r>
            <a:r>
              <a:rPr lang="en-US" b="1" dirty="0">
                <a:solidFill>
                  <a:srgbClr val="002060"/>
                </a:solidFill>
              </a:rPr>
              <a:t>Dept. of Physics, Nirmala College, </a:t>
            </a:r>
            <a:r>
              <a:rPr lang="en-US" b="1" dirty="0" err="1">
                <a:solidFill>
                  <a:srgbClr val="002060"/>
                </a:solidFill>
              </a:rPr>
              <a:t>Muvattupuzha</a:t>
            </a:r>
            <a:r>
              <a:rPr lang="en-US" b="1" dirty="0">
                <a:solidFill>
                  <a:srgbClr val="002060"/>
                </a:solidFill>
              </a:rPr>
              <a:t>. </a:t>
            </a:r>
          </a:p>
          <a:p>
            <a:pPr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b="1" dirty="0">
                <a:solidFill>
                  <a:srgbClr val="002060"/>
                </a:solidFill>
              </a:rPr>
              <a:t>The university of Newcastle. (202). Research method:  https://</a:t>
            </a:r>
            <a:r>
              <a:rPr lang="en-US" b="1" dirty="0" err="1">
                <a:solidFill>
                  <a:srgbClr val="002060"/>
                </a:solidFill>
              </a:rPr>
              <a:t>libguides.newcastle.edu.au</a:t>
            </a:r>
            <a:r>
              <a:rPr lang="en-US" b="1" dirty="0">
                <a:solidFill>
                  <a:srgbClr val="002060"/>
                </a:solidFill>
              </a:rPr>
              <a:t>/</a:t>
            </a:r>
            <a:r>
              <a:rPr lang="en-US" b="1" dirty="0" err="1">
                <a:solidFill>
                  <a:srgbClr val="002060"/>
                </a:solidFill>
              </a:rPr>
              <a:t>researchmethods</a:t>
            </a:r>
            <a:r>
              <a:rPr lang="en-US" b="1" dirty="0">
                <a:solidFill>
                  <a:srgbClr val="002060"/>
                </a:solidFill>
              </a:rPr>
              <a:t>/home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78743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{AC9AE332-6B2A-FC4E-A72F-FECF0685488C}tf10001057</Template>
  <TotalTime>95</TotalTime>
  <Words>306</Words>
  <Application>Microsoft Macintosh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Wingdings 2</vt:lpstr>
      <vt:lpstr>Berlin</vt:lpstr>
      <vt:lpstr>Metode Penelitian Kualitatif dan Kuantitatif</vt:lpstr>
      <vt:lpstr>Contents</vt:lpstr>
      <vt:lpstr>Apa itu penelitian?</vt:lpstr>
      <vt:lpstr>Karakteristik dasar penelitian</vt:lpstr>
      <vt:lpstr>Alasan melakukan penelitian</vt:lpstr>
      <vt:lpstr>Memilih metode penelitian yang tepat</vt:lpstr>
      <vt:lpstr>Pilihan: Kuantitatif dan Kualitatif?</vt:lpstr>
      <vt:lpstr>Desain penelitian kuantitatif</vt:lpstr>
      <vt:lpstr>Desain penelitian kualitatif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penelitian bahasa dan sastra</dc:title>
  <dc:creator>Reviewer</dc:creator>
  <cp:lastModifiedBy>Reviewer</cp:lastModifiedBy>
  <cp:revision>11</cp:revision>
  <dcterms:created xsi:type="dcterms:W3CDTF">2023-09-25T21:46:18Z</dcterms:created>
  <dcterms:modified xsi:type="dcterms:W3CDTF">2024-03-01T00:45:32Z</dcterms:modified>
</cp:coreProperties>
</file>