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0" r:id="rId2"/>
    <p:sldMasterId id="2147483702" r:id="rId3"/>
  </p:sldMasterIdLst>
  <p:sldIdLst>
    <p:sldId id="256" r:id="rId4"/>
    <p:sldId id="260" r:id="rId5"/>
    <p:sldId id="257" r:id="rId6"/>
    <p:sldId id="283" r:id="rId7"/>
    <p:sldId id="284" r:id="rId8"/>
    <p:sldId id="285" r:id="rId9"/>
    <p:sldId id="287" r:id="rId10"/>
    <p:sldId id="288" r:id="rId11"/>
    <p:sldId id="263" r:id="rId12"/>
    <p:sldId id="280" r:id="rId13"/>
    <p:sldId id="289" r:id="rId14"/>
    <p:sldId id="277" r:id="rId15"/>
    <p:sldId id="266" r:id="rId16"/>
    <p:sldId id="262" r:id="rId17"/>
    <p:sldId id="267" r:id="rId18"/>
    <p:sldId id="268" r:id="rId19"/>
    <p:sldId id="278" r:id="rId20"/>
    <p:sldId id="279" r:id="rId21"/>
    <p:sldId id="270" r:id="rId22"/>
    <p:sldId id="258" r:id="rId23"/>
    <p:sldId id="290" r:id="rId24"/>
    <p:sldId id="259" r:id="rId25"/>
    <p:sldId id="273" r:id="rId26"/>
    <p:sldId id="274" r:id="rId27"/>
    <p:sldId id="291" r:id="rId28"/>
    <p:sldId id="292" r:id="rId29"/>
    <p:sldId id="261" r:id="rId30"/>
    <p:sldId id="27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4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29T08:00:58.7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0 210,'29'1,"0"-2,53-9,-69 7,-1 0,1-1,-1-1,0 0,0-1,-1 0,0-1,19-14,-2-2,-1 1,55-34,-70 50,-1 0,1 1,0 0,0 1,0 1,1 0,-1 0,23-1,297 5,-131 3,-58-7,167 7,-269 2,0 1,68 23,26 6,-55-19,1-5,125 4,-102-18,-59-1,1 2,0 3,-1 1,60 12,-59-5,2-2,80 3,99-13,-83-1,-31 5,126-5,-220 1,-1-1,1-2,-1 0,0 0,30-15,12-3,-35 16,0 2,0 0,1 2,48 0,-39 2,62-10,-9-1,0 3,167 6,-152 4,-78-2,0-2,0 0,33-10,-29 5,56-5,172 11,-146 3,-86 1,0 1,1 0,30 10,-27-6,56 6,-65-11,4-1,-1 1,0 1,32 8,-29-3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098"/>
            <a:ext cx="8986580" cy="283240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463522"/>
            <a:ext cx="8986580" cy="6503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146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D6F3-88F1-4195-8395-57AA096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D06C-EB08-40B3-AFB3-A62F44112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962F-B413-4C4C-A490-724DDB9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1813-4E87-4C04-835D-7624601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22BA3-033C-491E-A045-F0052AC1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2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19AD-2EDD-4B4F-9F9E-46A44418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09738"/>
            <a:ext cx="8520952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927-21D5-4EBA-A112-CAD1BD38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589466"/>
            <a:ext cx="8520952" cy="8132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0D16-9D87-4D76-A5A5-534E24B7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387-5AAC-45D0-ABCE-B1CF4BC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F6FE-0006-4F40-A7FB-E0FDBAD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0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ADE-587E-4574-B21B-7ABDE5A2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9DA5-4DFB-4211-A58A-FFD842C27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339501"/>
            <a:ext cx="4798979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99F26-66AF-4614-91CE-C93A24BA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020" y="2339501"/>
            <a:ext cx="4798980" cy="35505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F678E-59B5-4DF9-ABCB-506B9CB7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50A53-317B-444A-9BA2-F69CDBF5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69A1-B0FB-4C8F-B6AA-0718C92D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3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BBBF-42B2-4A5D-B145-46983A53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33272"/>
            <a:ext cx="9905999" cy="84630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4BE44-5271-4B5D-B649-35E3AF20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2067127"/>
            <a:ext cx="4798980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91E-0C0A-4688-97DD-C0715E322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1" y="2864795"/>
            <a:ext cx="4798978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EAF30-3412-49B0-93D1-596CC2695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018" y="2067127"/>
            <a:ext cx="4798981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7B9B7-F41C-4314-9F0C-BB84547FB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2864795"/>
            <a:ext cx="4798982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1587F-6AFC-4906-86EB-6B0A86E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BE2C5-583B-49BC-9864-B01EEF79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9B236-45F5-4CC6-8D53-A6903A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8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B206-0678-4577-B79F-760526A5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322615"/>
            <a:ext cx="8175171" cy="42127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5FCB8-AFD3-4801-BBD6-9548F4C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ACF8-CBC0-416B-B28E-EE18C4238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7421-FF49-4CE9-87D0-2B4FFE0E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84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9CBFE-15AA-4447-9F9C-D8B0BEB2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48227-EC1E-4063-9682-891A2DB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C6A63-C3F4-4563-A542-9A41AC94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00C1-FE18-461C-801C-8626C775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0"/>
            <a:ext cx="3932237" cy="1964986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CFF3-3406-49E3-9D5A-1BE90FFA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451" y="987425"/>
            <a:ext cx="54215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14FF-9082-4BBA-BC7A-F4C5B785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62464"/>
            <a:ext cx="3932237" cy="2206523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A2726-EB8E-4DF7-9A1B-F03BD8C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929BE-611C-4FE6-B0A5-E0FF9DF9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0B32-1D0E-4BCD-8850-59EA235F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7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1460E-1069-4FCA-B04E-28F77C861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3614" y="987425"/>
            <a:ext cx="55353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38C1E-867B-4FE9-8783-9B1246AEB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57601"/>
            <a:ext cx="3932236" cy="2211388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1568-4870-46F2-9F7E-F4107020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CC65-0E73-45A1-9D4F-3F4559B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C58CD-9BC3-431E-A7B4-D596A7F0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8F756-D171-474C-8B1A-C818032F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1"/>
            <a:ext cx="3932236" cy="1959428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333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3BF2-BCE9-47D7-B1C0-1F0E4936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22E9-C3E4-48AF-996A-495AE659F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516-382B-4845-93BF-20C16EE0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96E16-F168-442A-843C-5D490D5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61BEA-A969-437A-BD8B-CB1B709A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6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28449-3E11-45FF-BF3A-651867603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2500" y="870625"/>
            <a:ext cx="2476499" cy="50292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0EAB0-2DFA-4CBA-86B1-1826EF52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870625"/>
            <a:ext cx="7324928" cy="50292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2F89-E1F5-45D7-945A-8A2886C4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7E82-5FB8-4289-AD0C-0BA788E1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4046-1A2C-41F5-A177-1C3919C2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71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493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74CB-1609-1C58-FBDD-0A77D3D59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D506E-ECD2-B4BE-FCE2-136FADB7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26D7A-388F-1125-7B42-6E74BEAE4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8AEE9-7614-91C9-00E2-CDDF17841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9A3FE-A867-84D8-3F45-E3D58185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45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CD41-D13D-21F9-DEC4-96DC893C6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2DDDE-5E83-C115-FB0A-08B07D852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65E77-A07D-CE67-2A40-33255A7A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44128-7CE6-E3EA-4F52-8F7FDA37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A0967-4A86-AFC9-08E9-ED814A7ED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6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2EAA6-AF44-36E0-FF7A-4FEC485E0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2F4CD-2AA6-5289-5380-A507F4806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4D824-8E5C-0557-D4B0-F6134272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2AC73-5BCE-12FD-6C70-CD9E1E9DB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F11D5-969C-8435-ABC4-31E8BA2CD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43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501E3-37F6-2A68-39F1-B0AE2AC2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E664-231B-90DA-4541-DD86CA248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483D0-F4B8-7A17-EA92-D9DD02538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155C0-37DC-B1B7-5105-6D4D4400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96526-7959-2958-4C81-58795727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9A0E9-9560-8810-20CE-CE7AC5804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63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A65B-A7A2-22B4-5760-AB3AB101D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A84B0-2F61-D883-BA37-D4B7009FC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0F562-85ED-85EA-0320-A20EA43A0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2DA02-FD93-B666-A536-CB63279D4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3052C-0F01-DD3E-4B53-FD7EA6A69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F6BBA1-7C1D-C646-0CFC-005373CE8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58559A-C324-2A4A-F09C-7B42AB302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9C442-5634-2419-8698-BA6FFC8BC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10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0F20-1D02-490B-557B-9EB9529D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2DBE7C-0E30-54D4-B7CD-FFC557E7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04C53-74D7-0863-05EF-736A3C97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F891A2-F9EE-F7C7-66EF-1516E5DF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57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E8F0E6-17E3-DA33-6584-80EE092A4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CE3F0D-65E3-EAD1-C1A5-76E4D868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1A585-AC11-80C6-8B84-13686D608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614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032F8-555C-C497-4898-633FF884E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331B-15C9-8630-DBBA-22CA30948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23A31-C4E9-72A9-40D0-DA331AA62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CE4E7-D2B9-E6F8-8817-5AE089A7E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3317E-399E-AED8-7E17-786E90448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B8859-A858-8CDB-30CE-3472AB50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88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E43BC-B3DB-1477-A564-07397CA98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603A59-2DD9-0C1F-4063-375E1F0119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9687B-EF16-B157-5E42-FD85E94E9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6A27F-4ED1-4889-AC24-2D73F0C21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20788-A2FF-6E72-C0C5-EA68B4F12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58610-CD75-4238-38AB-B36F6A3A8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60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A48F-A5B6-3DCE-815B-9C0E5DA56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E0BEC6-7898-A0AE-79B3-2E5E48692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DC2E5-EB3A-3C9C-4A4F-5E37DB545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ED812-8A18-0996-FA34-AD4B49F8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FC179-85F2-6D6E-5FA1-0F292AD3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70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6A7E75-71C1-3924-2719-A280C5F5E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BB454-3176-FF82-3ABD-C2064AB54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93F3B-BD30-BEEB-1982-4874BC30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E4721-A793-F742-4746-7382F77AC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EE869-D175-EA71-7AA0-A8473923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9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9749268" y="4070878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0" y="0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9905999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332026"/>
            <a:ext cx="9905999" cy="356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8157" y="6356350"/>
            <a:ext cx="30933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12/29/2023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39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3186" y="6356350"/>
            <a:ext cx="62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27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029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54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>
        <a:defRPr sz="2188" kern="1200">
          <a:solidFill>
            <a:schemeClr val="lt1"/>
          </a:solidFill>
        </a:defRPr>
      </a:lvl1pPr>
      <a:extLst/>
    </p:titleStyle>
    <p:bodyStyle>
      <a:lvl1pPr indent="-161540" algn="ctr">
        <a:defRPr sz="1591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5F042-26B4-7769-38D6-F0401D95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E480A-567B-1D62-3514-DBA1CDD30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99348-2261-7045-B85A-1C8813830A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2D848-6BA6-4B6B-A2B7-BB0C5FF849C1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AB3F8-034F-18A1-77AC-FD9DED048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93906-F74C-E6E3-FA16-CEFF16D03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A3EC9-2E63-4EE9-859D-84116944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2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5E0A781-5174-4CC5-BDD2-940F96E88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3A5C075-B066-49C1-9E75-E987647DE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9113106" cy="6858000"/>
          </a:xfrm>
          <a:custGeom>
            <a:avLst/>
            <a:gdLst>
              <a:gd name="connsiteX0" fmla="*/ 2227781 w 9113106"/>
              <a:gd name="connsiteY0" fmla="*/ 6858000 h 6858000"/>
              <a:gd name="connsiteX1" fmla="*/ 2227781 w 9113106"/>
              <a:gd name="connsiteY1" fmla="*/ 6858000 h 6858000"/>
              <a:gd name="connsiteX2" fmla="*/ 0 w 9113106"/>
              <a:gd name="connsiteY2" fmla="*/ 6858000 h 6858000"/>
              <a:gd name="connsiteX3" fmla="*/ 6010592 w 9113106"/>
              <a:gd name="connsiteY3" fmla="*/ 0 h 6858000"/>
              <a:gd name="connsiteX4" fmla="*/ 6885325 w 9113106"/>
              <a:gd name="connsiteY4" fmla="*/ 0 h 6858000"/>
              <a:gd name="connsiteX5" fmla="*/ 6885325 w 9113106"/>
              <a:gd name="connsiteY5" fmla="*/ 1543809 h 6858000"/>
              <a:gd name="connsiteX6" fmla="*/ 8238373 w 9113106"/>
              <a:gd name="connsiteY6" fmla="*/ 0 h 6858000"/>
              <a:gd name="connsiteX7" fmla="*/ 9113106 w 9113106"/>
              <a:gd name="connsiteY7" fmla="*/ 0 h 6858000"/>
              <a:gd name="connsiteX8" fmla="*/ 9113106 w 9113106"/>
              <a:gd name="connsiteY8" fmla="*/ 6857999 h 6858000"/>
              <a:gd name="connsiteX0" fmla="*/ 2227781 w 9113106"/>
              <a:gd name="connsiteY0" fmla="*/ 6858000 h 6858000"/>
              <a:gd name="connsiteX1" fmla="*/ 2227781 w 9113106"/>
              <a:gd name="connsiteY1" fmla="*/ 6858000 h 6858000"/>
              <a:gd name="connsiteX2" fmla="*/ 0 w 9113106"/>
              <a:gd name="connsiteY2" fmla="*/ 6858000 h 6858000"/>
              <a:gd name="connsiteX3" fmla="*/ 6010592 w 9113106"/>
              <a:gd name="connsiteY3" fmla="*/ 0 h 6858000"/>
              <a:gd name="connsiteX4" fmla="*/ 6885325 w 9113106"/>
              <a:gd name="connsiteY4" fmla="*/ 0 h 6858000"/>
              <a:gd name="connsiteX5" fmla="*/ 8238373 w 9113106"/>
              <a:gd name="connsiteY5" fmla="*/ 0 h 6858000"/>
              <a:gd name="connsiteX6" fmla="*/ 9113106 w 9113106"/>
              <a:gd name="connsiteY6" fmla="*/ 0 h 6858000"/>
              <a:gd name="connsiteX7" fmla="*/ 9113106 w 9113106"/>
              <a:gd name="connsiteY7" fmla="*/ 6857999 h 6858000"/>
              <a:gd name="connsiteX8" fmla="*/ 2227781 w 9113106"/>
              <a:gd name="connsiteY8" fmla="*/ 6858000 h 6858000"/>
              <a:gd name="connsiteX0" fmla="*/ 2227781 w 9113106"/>
              <a:gd name="connsiteY0" fmla="*/ 6858000 h 6858000"/>
              <a:gd name="connsiteX1" fmla="*/ 2227781 w 9113106"/>
              <a:gd name="connsiteY1" fmla="*/ 6858000 h 6858000"/>
              <a:gd name="connsiteX2" fmla="*/ 0 w 9113106"/>
              <a:gd name="connsiteY2" fmla="*/ 6858000 h 6858000"/>
              <a:gd name="connsiteX3" fmla="*/ 6010592 w 9113106"/>
              <a:gd name="connsiteY3" fmla="*/ 0 h 6858000"/>
              <a:gd name="connsiteX4" fmla="*/ 8238373 w 9113106"/>
              <a:gd name="connsiteY4" fmla="*/ 0 h 6858000"/>
              <a:gd name="connsiteX5" fmla="*/ 9113106 w 9113106"/>
              <a:gd name="connsiteY5" fmla="*/ 0 h 6858000"/>
              <a:gd name="connsiteX6" fmla="*/ 9113106 w 9113106"/>
              <a:gd name="connsiteY6" fmla="*/ 6857999 h 6858000"/>
              <a:gd name="connsiteX7" fmla="*/ 2227781 w 9113106"/>
              <a:gd name="connsiteY7" fmla="*/ 6858000 h 6858000"/>
              <a:gd name="connsiteX0" fmla="*/ 2227781 w 9113106"/>
              <a:gd name="connsiteY0" fmla="*/ 6858000 h 6858000"/>
              <a:gd name="connsiteX1" fmla="*/ 2227781 w 9113106"/>
              <a:gd name="connsiteY1" fmla="*/ 6858000 h 6858000"/>
              <a:gd name="connsiteX2" fmla="*/ 0 w 9113106"/>
              <a:gd name="connsiteY2" fmla="*/ 6858000 h 6858000"/>
              <a:gd name="connsiteX3" fmla="*/ 6010592 w 9113106"/>
              <a:gd name="connsiteY3" fmla="*/ 0 h 6858000"/>
              <a:gd name="connsiteX4" fmla="*/ 9113106 w 9113106"/>
              <a:gd name="connsiteY4" fmla="*/ 0 h 6858000"/>
              <a:gd name="connsiteX5" fmla="*/ 9113106 w 9113106"/>
              <a:gd name="connsiteY5" fmla="*/ 6857999 h 6858000"/>
              <a:gd name="connsiteX6" fmla="*/ 2227781 w 9113106"/>
              <a:gd name="connsiteY6" fmla="*/ 6858000 h 6858000"/>
              <a:gd name="connsiteX0" fmla="*/ 9113106 w 9113106"/>
              <a:gd name="connsiteY0" fmla="*/ 6857999 h 6858000"/>
              <a:gd name="connsiteX1" fmla="*/ 2227781 w 9113106"/>
              <a:gd name="connsiteY1" fmla="*/ 6858000 h 6858000"/>
              <a:gd name="connsiteX2" fmla="*/ 0 w 9113106"/>
              <a:gd name="connsiteY2" fmla="*/ 6858000 h 6858000"/>
              <a:gd name="connsiteX3" fmla="*/ 6010592 w 9113106"/>
              <a:gd name="connsiteY3" fmla="*/ 0 h 6858000"/>
              <a:gd name="connsiteX4" fmla="*/ 9113106 w 9113106"/>
              <a:gd name="connsiteY4" fmla="*/ 0 h 6858000"/>
              <a:gd name="connsiteX5" fmla="*/ 9113106 w 9113106"/>
              <a:gd name="connsiteY5" fmla="*/ 6857999 h 6858000"/>
              <a:gd name="connsiteX0" fmla="*/ 9113106 w 9113106"/>
              <a:gd name="connsiteY0" fmla="*/ 6857999 h 6858000"/>
              <a:gd name="connsiteX1" fmla="*/ 0 w 9113106"/>
              <a:gd name="connsiteY1" fmla="*/ 6858000 h 6858000"/>
              <a:gd name="connsiteX2" fmla="*/ 6010592 w 9113106"/>
              <a:gd name="connsiteY2" fmla="*/ 0 h 6858000"/>
              <a:gd name="connsiteX3" fmla="*/ 9113106 w 9113106"/>
              <a:gd name="connsiteY3" fmla="*/ 0 h 6858000"/>
              <a:gd name="connsiteX4" fmla="*/ 9113106 w 9113106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106" h="6858000">
                <a:moveTo>
                  <a:pt x="9113106" y="6857999"/>
                </a:moveTo>
                <a:lnTo>
                  <a:pt x="0" y="6858000"/>
                </a:lnTo>
                <a:lnTo>
                  <a:pt x="6010592" y="0"/>
                </a:lnTo>
                <a:lnTo>
                  <a:pt x="9113106" y="0"/>
                </a:lnTo>
                <a:lnTo>
                  <a:pt x="9113106" y="6857999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40330-FFA2-64AA-E586-DAEA340C1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5121" r="1" b="5457"/>
          <a:stretch/>
        </p:blipFill>
        <p:spPr>
          <a:xfrm>
            <a:off x="-1" y="-8"/>
            <a:ext cx="9113106" cy="6858000"/>
          </a:xfrm>
          <a:custGeom>
            <a:avLst/>
            <a:gdLst/>
            <a:ahLst/>
            <a:cxnLst/>
            <a:rect l="l" t="t" r="r" b="b"/>
            <a:pathLst>
              <a:path w="9113106" h="6858000">
                <a:moveTo>
                  <a:pt x="1969836" y="0"/>
                </a:moveTo>
                <a:lnTo>
                  <a:pt x="2234483" y="0"/>
                </a:lnTo>
                <a:lnTo>
                  <a:pt x="2234483" y="1"/>
                </a:lnTo>
                <a:lnTo>
                  <a:pt x="4793161" y="0"/>
                </a:lnTo>
                <a:lnTo>
                  <a:pt x="4793161" y="1"/>
                </a:lnTo>
                <a:lnTo>
                  <a:pt x="9099564" y="1"/>
                </a:lnTo>
                <a:lnTo>
                  <a:pt x="9099566" y="0"/>
                </a:lnTo>
                <a:lnTo>
                  <a:pt x="9113106" y="0"/>
                </a:lnTo>
                <a:lnTo>
                  <a:pt x="3102515" y="6858000"/>
                </a:lnTo>
                <a:lnTo>
                  <a:pt x="2275057" y="6858000"/>
                </a:lnTo>
                <a:lnTo>
                  <a:pt x="0" y="6858000"/>
                </a:lnTo>
                <a:lnTo>
                  <a:pt x="0" y="1"/>
                </a:lnTo>
                <a:lnTo>
                  <a:pt x="1969836" y="1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D3A08B-E2A9-4783-0925-2C118DE83C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7"/>
          <a:stretch/>
        </p:blipFill>
        <p:spPr>
          <a:xfrm>
            <a:off x="5334475" y="8"/>
            <a:ext cx="6857526" cy="6857997"/>
          </a:xfrm>
          <a:custGeom>
            <a:avLst/>
            <a:gdLst/>
            <a:ahLst/>
            <a:cxnLst/>
            <a:rect l="l" t="t" r="r" b="b"/>
            <a:pathLst>
              <a:path w="6857526" h="6857997">
                <a:moveTo>
                  <a:pt x="5999506" y="0"/>
                </a:moveTo>
                <a:lnTo>
                  <a:pt x="6857526" y="0"/>
                </a:lnTo>
                <a:lnTo>
                  <a:pt x="6857526" y="6857997"/>
                </a:lnTo>
                <a:lnTo>
                  <a:pt x="6478386" y="6857997"/>
                </a:lnTo>
                <a:lnTo>
                  <a:pt x="6478386" y="6857996"/>
                </a:lnTo>
                <a:lnTo>
                  <a:pt x="0" y="6857996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64C600-2ADB-D845-D73A-6289BBFBF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515" y="615145"/>
            <a:ext cx="8109590" cy="2178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Pendidikan Pancasila </a:t>
            </a:r>
            <a:br>
              <a:rPr lang="en-US" sz="4400" kern="12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sz="4400" kern="12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 ERA DIGITAL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3831AA-9F68-AD92-1FBF-24F057B0A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960" y="2793569"/>
            <a:ext cx="5877732" cy="1506072"/>
          </a:xfr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FFFF00"/>
                </a:solidFill>
              </a:rPr>
              <a:t>Prof. Dr. </a:t>
            </a:r>
            <a:r>
              <a:rPr lang="en-US" dirty="0" err="1">
                <a:solidFill>
                  <a:srgbClr val="FFFF00"/>
                </a:solidFill>
              </a:rPr>
              <a:t>Eko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Handoyo</a:t>
            </a:r>
            <a:r>
              <a:rPr lang="en-US" dirty="0">
                <a:solidFill>
                  <a:srgbClr val="FFFF00"/>
                </a:solidFill>
              </a:rPr>
              <a:t>, M. Si.</a:t>
            </a:r>
          </a:p>
          <a:p>
            <a:pPr algn="ctr"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Ketua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AP3KnI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Jawa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Tengah</a:t>
            </a:r>
          </a:p>
          <a:p>
            <a:pPr algn="ctr"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Disampaikan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dalam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Sarasehan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selenggaraan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UNS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bekerjasama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dengan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AP3KnI</a:t>
            </a:r>
          </a:p>
          <a:p>
            <a:pPr algn="ctr"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Jumat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29 </a:t>
            </a:r>
            <a:r>
              <a:rPr lang="en-US" sz="16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Desember</a:t>
            </a:r>
            <a:r>
              <a:rPr lang="en-US" sz="16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308516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85B57F6-59DE-4274-A37C-F47FE4E42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kulele warna-warni yang dipajang">
            <a:extLst>
              <a:ext uri="{FF2B5EF4-FFF2-40B4-BE49-F238E27FC236}">
                <a16:creationId xmlns:a16="http://schemas.microsoft.com/office/drawing/2014/main" id="{AECBAEF9-324D-3481-F272-3C05315143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36" r="5067" b="-1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8C63406-9171-4282-BAAB-2DDC6831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0295" y="-2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53CF0-3437-426A-0666-C7C951622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872937"/>
            <a:ext cx="5920740" cy="1360898"/>
          </a:xfrm>
        </p:spPr>
        <p:txBody>
          <a:bodyPr>
            <a:normAutofit/>
          </a:bodyPr>
          <a:lstStyle/>
          <a:p>
            <a:r>
              <a:rPr lang="en-US" sz="5400" dirty="0"/>
              <a:t>Outline </a:t>
            </a:r>
            <a:r>
              <a:rPr lang="en-US" sz="5400" dirty="0" err="1"/>
              <a:t>Paparan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F83AF-F4FC-CF0D-7DBC-C9D50DBA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332029"/>
            <a:ext cx="6054211" cy="3840171"/>
          </a:xfrm>
        </p:spPr>
        <p:txBody>
          <a:bodyPr>
            <a:normAutofit/>
          </a:bodyPr>
          <a:lstStyle/>
          <a:p>
            <a:r>
              <a:rPr lang="en-US" sz="2800" dirty="0" err="1"/>
              <a:t>Pendahuluan</a:t>
            </a:r>
            <a:endParaRPr lang="en-US" sz="2800" dirty="0"/>
          </a:p>
          <a:p>
            <a:r>
              <a:rPr lang="en-US" sz="2800" dirty="0" err="1"/>
              <a:t>Karakteristik</a:t>
            </a:r>
            <a:r>
              <a:rPr lang="en-US" sz="2800" dirty="0"/>
              <a:t> Digital</a:t>
            </a:r>
          </a:p>
          <a:p>
            <a:r>
              <a:rPr lang="en-US" sz="2800" dirty="0"/>
              <a:t>Pendidikan Pancasila di Era Digital</a:t>
            </a:r>
          </a:p>
          <a:p>
            <a:r>
              <a:rPr lang="en-US" sz="2800" dirty="0" err="1"/>
              <a:t>Penutup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9982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D1F4DC3-EDAB-401A-BD21-33D25AB5F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red and white flag with a gold eagle and a black star&#10;&#10;Description automatically generated">
            <a:extLst>
              <a:ext uri="{FF2B5EF4-FFF2-40B4-BE49-F238E27FC236}">
                <a16:creationId xmlns:a16="http://schemas.microsoft.com/office/drawing/2014/main" id="{7B8BEAF0-EFAA-0A61-10FE-0588A7C04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0" b="9341"/>
          <a:stretch/>
        </p:blipFill>
        <p:spPr>
          <a:xfrm>
            <a:off x="-1" y="10"/>
            <a:ext cx="12192002" cy="685798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9C7EB16-0EC8-4488-ACB2-C24CF90E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885325" cy="6858000"/>
          </a:xfrm>
          <a:custGeom>
            <a:avLst/>
            <a:gdLst>
              <a:gd name="connsiteX0" fmla="*/ 0 w 6885325"/>
              <a:gd name="connsiteY0" fmla="*/ 0 h 6858000"/>
              <a:gd name="connsiteX1" fmla="*/ 6885325 w 6885325"/>
              <a:gd name="connsiteY1" fmla="*/ 0 h 6858000"/>
              <a:gd name="connsiteX2" fmla="*/ 6885323 w 6885325"/>
              <a:gd name="connsiteY2" fmla="*/ 2 h 6858000"/>
              <a:gd name="connsiteX3" fmla="*/ 6885322 w 6885325"/>
              <a:gd name="connsiteY3" fmla="*/ 4 h 6858000"/>
              <a:gd name="connsiteX4" fmla="*/ 874733 w 6885325"/>
              <a:gd name="connsiteY4" fmla="*/ 6858000 h 6858000"/>
              <a:gd name="connsiteX5" fmla="*/ 0 w 688532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85325" h="6858000">
                <a:moveTo>
                  <a:pt x="0" y="0"/>
                </a:moveTo>
                <a:lnTo>
                  <a:pt x="6885325" y="0"/>
                </a:lnTo>
                <a:lnTo>
                  <a:pt x="6885323" y="2"/>
                </a:lnTo>
                <a:cubicBezTo>
                  <a:pt x="6885323" y="3"/>
                  <a:pt x="6885322" y="3"/>
                  <a:pt x="6885322" y="4"/>
                </a:cubicBezTo>
                <a:lnTo>
                  <a:pt x="8747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7092AE-291C-2E06-568D-D4B19D87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560326"/>
            <a:ext cx="5742325" cy="22478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cap="all" spc="300" dirty="0" err="1">
                <a:solidFill>
                  <a:srgbClr val="FFFFFF"/>
                </a:solidFill>
              </a:rPr>
              <a:t>Pendahuluan</a:t>
            </a:r>
            <a:endParaRPr lang="en-US" sz="4800" cap="all" spc="300" dirty="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3C4CE1C-C768-4656-8941-CE322DBE7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3854" y="1544347"/>
            <a:ext cx="4676439" cy="5313651"/>
          </a:xfrm>
          <a:custGeom>
            <a:avLst/>
            <a:gdLst>
              <a:gd name="connsiteX0" fmla="*/ 6846874 w 6846874"/>
              <a:gd name="connsiteY0" fmla="*/ 3021586 h 3021586"/>
              <a:gd name="connsiteX1" fmla="*/ 0 w 6846874"/>
              <a:gd name="connsiteY1" fmla="*/ 3021585 h 3021586"/>
              <a:gd name="connsiteX2" fmla="*/ 3399286 w 6846874"/>
              <a:gd name="connsiteY2" fmla="*/ 0 h 3021586"/>
              <a:gd name="connsiteX0" fmla="*/ 6846874 w 6846874"/>
              <a:gd name="connsiteY0" fmla="*/ 3016405 h 3016405"/>
              <a:gd name="connsiteX1" fmla="*/ 0 w 6846874"/>
              <a:gd name="connsiteY1" fmla="*/ 3016404 h 3016405"/>
              <a:gd name="connsiteX2" fmla="*/ 3425190 w 6846874"/>
              <a:gd name="connsiteY2" fmla="*/ 0 h 3016405"/>
              <a:gd name="connsiteX3" fmla="*/ 6846874 w 6846874"/>
              <a:gd name="connsiteY3" fmla="*/ 3016405 h 3016405"/>
              <a:gd name="connsiteX0" fmla="*/ 6846874 w 6846874"/>
              <a:gd name="connsiteY0" fmla="*/ 3055286 h 3055286"/>
              <a:gd name="connsiteX1" fmla="*/ 0 w 6846874"/>
              <a:gd name="connsiteY1" fmla="*/ 3055285 h 3055286"/>
              <a:gd name="connsiteX2" fmla="*/ 3425190 w 6846874"/>
              <a:gd name="connsiteY2" fmla="*/ 0 h 3055286"/>
              <a:gd name="connsiteX3" fmla="*/ 6846874 w 6846874"/>
              <a:gd name="connsiteY3" fmla="*/ 3055286 h 3055286"/>
              <a:gd name="connsiteX0" fmla="*/ 6846874 w 6846874"/>
              <a:gd name="connsiteY0" fmla="*/ 5422604 h 5422604"/>
              <a:gd name="connsiteX1" fmla="*/ 0 w 6846874"/>
              <a:gd name="connsiteY1" fmla="*/ 5422603 h 5422604"/>
              <a:gd name="connsiteX2" fmla="*/ 6839561 w 6846874"/>
              <a:gd name="connsiteY2" fmla="*/ 0 h 5422604"/>
              <a:gd name="connsiteX3" fmla="*/ 6846874 w 6846874"/>
              <a:gd name="connsiteY3" fmla="*/ 5422604 h 54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6874" h="5422604">
                <a:moveTo>
                  <a:pt x="6846874" y="5422604"/>
                </a:moveTo>
                <a:lnTo>
                  <a:pt x="0" y="5422603"/>
                </a:lnTo>
                <a:lnTo>
                  <a:pt x="6839561" y="0"/>
                </a:lnTo>
                <a:cubicBezTo>
                  <a:pt x="6841999" y="1807535"/>
                  <a:pt x="6844436" y="3615069"/>
                  <a:pt x="6846874" y="5422604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978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graph&#10;&#10;Description automatically generated">
            <a:extLst>
              <a:ext uri="{FF2B5EF4-FFF2-40B4-BE49-F238E27FC236}">
                <a16:creationId xmlns:a16="http://schemas.microsoft.com/office/drawing/2014/main" id="{9487FA5B-EDA3-BCD3-A945-45C8F2672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944" y="0"/>
            <a:ext cx="9186111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0FD2343-D7E5-8C64-D704-3F81200B4E7D}"/>
                  </a:ext>
                </a:extLst>
              </p14:cNvPr>
              <p14:cNvContentPartPr/>
              <p14:nvPr/>
            </p14:nvContentPartPr>
            <p14:xfrm>
              <a:off x="2669609" y="6222008"/>
              <a:ext cx="2024280" cy="75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0FD2343-D7E5-8C64-D704-3F81200B4E7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5609" y="6114008"/>
                <a:ext cx="2131920" cy="29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2514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">
            <a:extLst>
              <a:ext uri="{FF2B5EF4-FFF2-40B4-BE49-F238E27FC236}">
                <a16:creationId xmlns:a16="http://schemas.microsoft.com/office/drawing/2014/main" id="{1D0FC8BD-A6EB-E4E9-963A-DA34FAE4F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2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orange bars&#10;&#10;Description automatically generated">
            <a:extLst>
              <a:ext uri="{FF2B5EF4-FFF2-40B4-BE49-F238E27FC236}">
                <a16:creationId xmlns:a16="http://schemas.microsoft.com/office/drawing/2014/main" id="{9E2C676A-6985-319A-8C84-4E0033BD5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39" y="1"/>
            <a:ext cx="12218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CA3C28-A755-FDEB-BB02-8EBD1BB69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9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0E245F-733E-726A-41C6-54C423F85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2275354"/>
            <a:ext cx="9785896" cy="1750956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4100" dirty="0" err="1">
                <a:solidFill>
                  <a:schemeClr val="bg1"/>
                </a:solidFill>
              </a:rPr>
              <a:t>Permasalahan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tersebut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muncul</a:t>
            </a:r>
            <a:r>
              <a:rPr lang="en-US" sz="4100" dirty="0">
                <a:solidFill>
                  <a:schemeClr val="bg1"/>
                </a:solidFill>
              </a:rPr>
              <a:t>, salah </a:t>
            </a:r>
            <a:r>
              <a:rPr lang="en-US" sz="4100" dirty="0" err="1">
                <a:solidFill>
                  <a:schemeClr val="bg1"/>
                </a:solidFill>
              </a:rPr>
              <a:t>sebabnya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adalah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kurangnya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komitmen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kita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dalam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melaksanakan</a:t>
            </a:r>
            <a:r>
              <a:rPr lang="en-US" sz="4100" dirty="0">
                <a:solidFill>
                  <a:schemeClr val="bg1"/>
                </a:solidFill>
              </a:rPr>
              <a:t> Pancasila </a:t>
            </a:r>
            <a:r>
              <a:rPr lang="en-US" sz="4100" dirty="0" err="1">
                <a:solidFill>
                  <a:schemeClr val="bg1"/>
                </a:solidFill>
              </a:rPr>
              <a:t>secara</a:t>
            </a:r>
            <a:r>
              <a:rPr lang="en-US" sz="4100" dirty="0">
                <a:solidFill>
                  <a:schemeClr val="bg1"/>
                </a:solidFill>
              </a:rPr>
              <a:t> </a:t>
            </a:r>
            <a:r>
              <a:rPr lang="en-US" sz="4100" dirty="0" err="1">
                <a:solidFill>
                  <a:schemeClr val="bg1"/>
                </a:solidFill>
              </a:rPr>
              <a:t>benar</a:t>
            </a: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9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ncils in a holder on a desk&#10;&#10;Description automatically generated">
            <a:extLst>
              <a:ext uri="{FF2B5EF4-FFF2-40B4-BE49-F238E27FC236}">
                <a16:creationId xmlns:a16="http://schemas.microsoft.com/office/drawing/2014/main" id="{8A548696-B34D-3472-A5F6-7C120A01D8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58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3792200"/>
          <a:chOff x="0" y="0"/>
          <a:chExt cx="19507200" cy="13792200"/>
        </a:xfrm>
      </p:grpSpPr>
      <p:pic>
        <p:nvPicPr>
          <p:cNvPr id="2" name="Gambar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44" y="0"/>
            <a:ext cx="96997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344E03-2D57-163C-B7D1-5D9F4A996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0"/>
            <a:ext cx="10715625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D7FC4D21-12D6-B6EF-8FAA-17D01A1D4FF6}"/>
              </a:ext>
            </a:extLst>
          </p:cNvPr>
          <p:cNvSpPr/>
          <p:nvPr/>
        </p:nvSpPr>
        <p:spPr>
          <a:xfrm>
            <a:off x="4336026" y="6002594"/>
            <a:ext cx="3510116" cy="82384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PERLU PERUBAHAN MINDSET</a:t>
            </a:r>
          </a:p>
        </p:txBody>
      </p:sp>
    </p:spTree>
    <p:extLst>
      <p:ext uri="{BB962C8B-B14F-4D97-AF65-F5344CB8AC3E}">
        <p14:creationId xmlns:p14="http://schemas.microsoft.com/office/powerpoint/2010/main" val="1658599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w of cell phones&#10;&#10;Description automatically generated">
            <a:extLst>
              <a:ext uri="{FF2B5EF4-FFF2-40B4-BE49-F238E27FC236}">
                <a16:creationId xmlns:a16="http://schemas.microsoft.com/office/drawing/2014/main" id="{AC06A4E2-5E5B-A578-E60B-7BF08E452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8" y="1117598"/>
            <a:ext cx="10545617" cy="5483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D6BA44-D9D2-63C6-B225-3BCF351ED610}"/>
              </a:ext>
            </a:extLst>
          </p:cNvPr>
          <p:cNvSpPr/>
          <p:nvPr/>
        </p:nvSpPr>
        <p:spPr>
          <a:xfrm>
            <a:off x="1888759" y="356871"/>
            <a:ext cx="841448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Zaman </a:t>
            </a:r>
            <a:r>
              <a:rPr lang="en-US" sz="6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sudah</a:t>
            </a:r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6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berubah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839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1B6A-C713-65B1-EC7B-61B32586D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181101"/>
            <a:ext cx="6363928" cy="24819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cap="all" spc="300" dirty="0" err="1"/>
              <a:t>Karakteristik</a:t>
            </a:r>
            <a:r>
              <a:rPr lang="en-US" sz="4800" cap="all" spc="300" dirty="0"/>
              <a:t> digital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E8EC22-7E3D-79FA-1852-27B909E25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155" r="10216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E0C409-730D-455F-AA8F-0646ABDB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8973" y="0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36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3792200"/>
          <a:chOff x="0" y="0"/>
          <a:chExt cx="19507200" cy="13792200"/>
        </a:xfrm>
      </p:grpSpPr>
      <p:pic>
        <p:nvPicPr>
          <p:cNvPr id="2" name="Gambar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44" y="0"/>
            <a:ext cx="96997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the industry&#10;&#10;Description automatically generated">
            <a:extLst>
              <a:ext uri="{FF2B5EF4-FFF2-40B4-BE49-F238E27FC236}">
                <a16:creationId xmlns:a16="http://schemas.microsoft.com/office/drawing/2014/main" id="{7B185766-0CE2-8CCE-D0F2-55FF9C224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5" y="162231"/>
            <a:ext cx="10909102" cy="6598114"/>
          </a:xfrm>
        </p:spPr>
      </p:pic>
    </p:spTree>
    <p:extLst>
      <p:ext uri="{BB962C8B-B14F-4D97-AF65-F5344CB8AC3E}">
        <p14:creationId xmlns:p14="http://schemas.microsoft.com/office/powerpoint/2010/main" val="178828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3792200"/>
          <a:chOff x="0" y="0"/>
          <a:chExt cx="19507200" cy="13792200"/>
        </a:xfrm>
      </p:grpSpPr>
      <p:pic>
        <p:nvPicPr>
          <p:cNvPr id="2" name="Gambar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44" y="0"/>
            <a:ext cx="96997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9507200" cy="13792200"/>
          <a:chOff x="0" y="0"/>
          <a:chExt cx="19507200" cy="13792200"/>
        </a:xfrm>
      </p:grpSpPr>
      <p:pic>
        <p:nvPicPr>
          <p:cNvPr id="2" name="Gambar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44" y="0"/>
            <a:ext cx="96997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463468-4BAD-59F9-3497-7A972A5B9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 fontScale="90000"/>
          </a:bodyPr>
          <a:lstStyle/>
          <a:p>
            <a:pPr algn="l"/>
            <a:r>
              <a:rPr lang="en-US" sz="6600" dirty="0" err="1"/>
              <a:t>Generasi</a:t>
            </a:r>
            <a:r>
              <a:rPr lang="en-US" sz="6600" dirty="0"/>
              <a:t> Muda Yang Kita </a:t>
            </a:r>
            <a:r>
              <a:rPr lang="en-US" sz="6600" dirty="0" err="1"/>
              <a:t>Didik</a:t>
            </a:r>
            <a:endParaRPr lang="en-US" sz="66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ith a computer&#10;&#10;Description automatically generated">
            <a:extLst>
              <a:ext uri="{FF2B5EF4-FFF2-40B4-BE49-F238E27FC236}">
                <a16:creationId xmlns:a16="http://schemas.microsoft.com/office/drawing/2014/main" id="{31BC1D03-3AA2-0548-5FB0-1B5531652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951" y="709803"/>
            <a:ext cx="7425961" cy="556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13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arison of a few different types of information&#10;&#10;Description automatically generated with medium confidence">
            <a:extLst>
              <a:ext uri="{FF2B5EF4-FFF2-40B4-BE49-F238E27FC236}">
                <a16:creationId xmlns:a16="http://schemas.microsoft.com/office/drawing/2014/main" id="{51CBE4C1-D1E2-E6A1-DCF3-C75D96766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48208"/>
            <a:ext cx="10905066" cy="556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80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632D6-588C-8F27-E81E-F4BEF138FD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52CEC-2508-47B3-3F2F-CCC5F2DCF4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aph of people with different countries/regions&#10;&#10;Description automatically generated with medium confidence">
            <a:extLst>
              <a:ext uri="{FF2B5EF4-FFF2-40B4-BE49-F238E27FC236}">
                <a16:creationId xmlns:a16="http://schemas.microsoft.com/office/drawing/2014/main" id="{2BF961CF-9DD5-D7B1-966D-F16E0342F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1450"/>
            <a:ext cx="9144000" cy="6515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729983-5DAC-0BDF-39D6-E765F46754BD}"/>
              </a:ext>
            </a:extLst>
          </p:cNvPr>
          <p:cNvSpPr/>
          <p:nvPr/>
        </p:nvSpPr>
        <p:spPr>
          <a:xfrm>
            <a:off x="1524000" y="171449"/>
            <a:ext cx="9144000" cy="10821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Digital Natives</a:t>
            </a:r>
          </a:p>
        </p:txBody>
      </p:sp>
    </p:spTree>
    <p:extLst>
      <p:ext uri="{BB962C8B-B14F-4D97-AF65-F5344CB8AC3E}">
        <p14:creationId xmlns:p14="http://schemas.microsoft.com/office/powerpoint/2010/main" val="2381626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0105F5E-5B61-4F51-927C-5B28DB7DD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882C1C4-D961-459C-91C5-334ABD6E6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16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7B8B125-A98E-403C-9A7F-494FF789C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0" y="0"/>
            <a:ext cx="11322200" cy="6858000"/>
          </a:xfrm>
          <a:custGeom>
            <a:avLst/>
            <a:gdLst>
              <a:gd name="connsiteX0" fmla="*/ 0 w 11593823"/>
              <a:gd name="connsiteY0" fmla="*/ 0 h 6858000"/>
              <a:gd name="connsiteX1" fmla="*/ 2155010 w 11593823"/>
              <a:gd name="connsiteY1" fmla="*/ 0 h 6858000"/>
              <a:gd name="connsiteX2" fmla="*/ 4676142 w 11593823"/>
              <a:gd name="connsiteY2" fmla="*/ 0 h 6858000"/>
              <a:gd name="connsiteX3" fmla="*/ 4806770 w 11593823"/>
              <a:gd name="connsiteY3" fmla="*/ 0 h 6858000"/>
              <a:gd name="connsiteX4" fmla="*/ 4806770 w 11593823"/>
              <a:gd name="connsiteY4" fmla="*/ 2 h 6858000"/>
              <a:gd name="connsiteX5" fmla="*/ 9092864 w 11593823"/>
              <a:gd name="connsiteY5" fmla="*/ 2 h 6858000"/>
              <a:gd name="connsiteX6" fmla="*/ 9092866 w 11593823"/>
              <a:gd name="connsiteY6" fmla="*/ 0 h 6858000"/>
              <a:gd name="connsiteX7" fmla="*/ 11322200 w 11593823"/>
              <a:gd name="connsiteY7" fmla="*/ 0 h 6858000"/>
              <a:gd name="connsiteX8" fmla="*/ 11322198 w 11593823"/>
              <a:gd name="connsiteY8" fmla="*/ 2 h 6858000"/>
              <a:gd name="connsiteX9" fmla="*/ 11593823 w 11593823"/>
              <a:gd name="connsiteY9" fmla="*/ 2 h 6858000"/>
              <a:gd name="connsiteX10" fmla="*/ 11322197 w 11593823"/>
              <a:gd name="connsiteY10" fmla="*/ 4 h 6858000"/>
              <a:gd name="connsiteX11" fmla="*/ 5311608 w 11593823"/>
              <a:gd name="connsiteY11" fmla="*/ 6858000 h 6858000"/>
              <a:gd name="connsiteX12" fmla="*/ 5288856 w 11593823"/>
              <a:gd name="connsiteY12" fmla="*/ 6858000 h 6858000"/>
              <a:gd name="connsiteX13" fmla="*/ 4806770 w 11593823"/>
              <a:gd name="connsiteY13" fmla="*/ 6858000 h 6858000"/>
              <a:gd name="connsiteX14" fmla="*/ 4676142 w 11593823"/>
              <a:gd name="connsiteY14" fmla="*/ 6858000 h 6858000"/>
              <a:gd name="connsiteX15" fmla="*/ 3082273 w 11593823"/>
              <a:gd name="connsiteY15" fmla="*/ 6858000 h 6858000"/>
              <a:gd name="connsiteX16" fmla="*/ 2625273 w 11593823"/>
              <a:gd name="connsiteY16" fmla="*/ 6858000 h 6858000"/>
              <a:gd name="connsiteX17" fmla="*/ 2155010 w 11593823"/>
              <a:gd name="connsiteY17" fmla="*/ 6858000 h 6858000"/>
              <a:gd name="connsiteX18" fmla="*/ 0 w 11593823"/>
              <a:gd name="connsiteY18" fmla="*/ 6858000 h 6858000"/>
              <a:gd name="connsiteX0" fmla="*/ 0 w 11593823"/>
              <a:gd name="connsiteY0" fmla="*/ 0 h 6858000"/>
              <a:gd name="connsiteX1" fmla="*/ 2155010 w 11593823"/>
              <a:gd name="connsiteY1" fmla="*/ 0 h 6858000"/>
              <a:gd name="connsiteX2" fmla="*/ 4676142 w 11593823"/>
              <a:gd name="connsiteY2" fmla="*/ 0 h 6858000"/>
              <a:gd name="connsiteX3" fmla="*/ 4806770 w 11593823"/>
              <a:gd name="connsiteY3" fmla="*/ 0 h 6858000"/>
              <a:gd name="connsiteX4" fmla="*/ 4806770 w 11593823"/>
              <a:gd name="connsiteY4" fmla="*/ 2 h 6858000"/>
              <a:gd name="connsiteX5" fmla="*/ 9092864 w 11593823"/>
              <a:gd name="connsiteY5" fmla="*/ 2 h 6858000"/>
              <a:gd name="connsiteX6" fmla="*/ 11322200 w 11593823"/>
              <a:gd name="connsiteY6" fmla="*/ 0 h 6858000"/>
              <a:gd name="connsiteX7" fmla="*/ 11322198 w 11593823"/>
              <a:gd name="connsiteY7" fmla="*/ 2 h 6858000"/>
              <a:gd name="connsiteX8" fmla="*/ 11593823 w 11593823"/>
              <a:gd name="connsiteY8" fmla="*/ 2 h 6858000"/>
              <a:gd name="connsiteX9" fmla="*/ 11322197 w 11593823"/>
              <a:gd name="connsiteY9" fmla="*/ 4 h 6858000"/>
              <a:gd name="connsiteX10" fmla="*/ 5311608 w 11593823"/>
              <a:gd name="connsiteY10" fmla="*/ 6858000 h 6858000"/>
              <a:gd name="connsiteX11" fmla="*/ 5288856 w 11593823"/>
              <a:gd name="connsiteY11" fmla="*/ 6858000 h 6858000"/>
              <a:gd name="connsiteX12" fmla="*/ 4806770 w 11593823"/>
              <a:gd name="connsiteY12" fmla="*/ 6858000 h 6858000"/>
              <a:gd name="connsiteX13" fmla="*/ 4676142 w 11593823"/>
              <a:gd name="connsiteY13" fmla="*/ 6858000 h 6858000"/>
              <a:gd name="connsiteX14" fmla="*/ 3082273 w 11593823"/>
              <a:gd name="connsiteY14" fmla="*/ 6858000 h 6858000"/>
              <a:gd name="connsiteX15" fmla="*/ 2625273 w 11593823"/>
              <a:gd name="connsiteY15" fmla="*/ 6858000 h 6858000"/>
              <a:gd name="connsiteX16" fmla="*/ 2155010 w 11593823"/>
              <a:gd name="connsiteY16" fmla="*/ 6858000 h 6858000"/>
              <a:gd name="connsiteX17" fmla="*/ 0 w 11593823"/>
              <a:gd name="connsiteY17" fmla="*/ 6858000 h 6858000"/>
              <a:gd name="connsiteX18" fmla="*/ 0 w 11593823"/>
              <a:gd name="connsiteY18" fmla="*/ 0 h 6858000"/>
              <a:gd name="connsiteX0" fmla="*/ 0 w 11593823"/>
              <a:gd name="connsiteY0" fmla="*/ 0 h 6858000"/>
              <a:gd name="connsiteX1" fmla="*/ 2155010 w 11593823"/>
              <a:gd name="connsiteY1" fmla="*/ 0 h 6858000"/>
              <a:gd name="connsiteX2" fmla="*/ 4676142 w 11593823"/>
              <a:gd name="connsiteY2" fmla="*/ 0 h 6858000"/>
              <a:gd name="connsiteX3" fmla="*/ 4806770 w 11593823"/>
              <a:gd name="connsiteY3" fmla="*/ 0 h 6858000"/>
              <a:gd name="connsiteX4" fmla="*/ 4806770 w 11593823"/>
              <a:gd name="connsiteY4" fmla="*/ 2 h 6858000"/>
              <a:gd name="connsiteX5" fmla="*/ 11322200 w 11593823"/>
              <a:gd name="connsiteY5" fmla="*/ 0 h 6858000"/>
              <a:gd name="connsiteX6" fmla="*/ 11322198 w 11593823"/>
              <a:gd name="connsiteY6" fmla="*/ 2 h 6858000"/>
              <a:gd name="connsiteX7" fmla="*/ 11593823 w 11593823"/>
              <a:gd name="connsiteY7" fmla="*/ 2 h 6858000"/>
              <a:gd name="connsiteX8" fmla="*/ 11322197 w 11593823"/>
              <a:gd name="connsiteY8" fmla="*/ 4 h 6858000"/>
              <a:gd name="connsiteX9" fmla="*/ 5311608 w 11593823"/>
              <a:gd name="connsiteY9" fmla="*/ 6858000 h 6858000"/>
              <a:gd name="connsiteX10" fmla="*/ 5288856 w 11593823"/>
              <a:gd name="connsiteY10" fmla="*/ 6858000 h 6858000"/>
              <a:gd name="connsiteX11" fmla="*/ 4806770 w 11593823"/>
              <a:gd name="connsiteY11" fmla="*/ 6858000 h 6858000"/>
              <a:gd name="connsiteX12" fmla="*/ 4676142 w 11593823"/>
              <a:gd name="connsiteY12" fmla="*/ 6858000 h 6858000"/>
              <a:gd name="connsiteX13" fmla="*/ 3082273 w 11593823"/>
              <a:gd name="connsiteY13" fmla="*/ 6858000 h 6858000"/>
              <a:gd name="connsiteX14" fmla="*/ 2625273 w 11593823"/>
              <a:gd name="connsiteY14" fmla="*/ 6858000 h 6858000"/>
              <a:gd name="connsiteX15" fmla="*/ 2155010 w 11593823"/>
              <a:gd name="connsiteY15" fmla="*/ 6858000 h 6858000"/>
              <a:gd name="connsiteX16" fmla="*/ 0 w 11593823"/>
              <a:gd name="connsiteY16" fmla="*/ 6858000 h 6858000"/>
              <a:gd name="connsiteX17" fmla="*/ 0 w 11593823"/>
              <a:gd name="connsiteY17" fmla="*/ 0 h 6858000"/>
              <a:gd name="connsiteX0" fmla="*/ 0 w 11593823"/>
              <a:gd name="connsiteY0" fmla="*/ 0 h 6858000"/>
              <a:gd name="connsiteX1" fmla="*/ 2155010 w 11593823"/>
              <a:gd name="connsiteY1" fmla="*/ 0 h 6858000"/>
              <a:gd name="connsiteX2" fmla="*/ 4806770 w 11593823"/>
              <a:gd name="connsiteY2" fmla="*/ 0 h 6858000"/>
              <a:gd name="connsiteX3" fmla="*/ 4806770 w 11593823"/>
              <a:gd name="connsiteY3" fmla="*/ 2 h 6858000"/>
              <a:gd name="connsiteX4" fmla="*/ 11322200 w 11593823"/>
              <a:gd name="connsiteY4" fmla="*/ 0 h 6858000"/>
              <a:gd name="connsiteX5" fmla="*/ 11322198 w 11593823"/>
              <a:gd name="connsiteY5" fmla="*/ 2 h 6858000"/>
              <a:gd name="connsiteX6" fmla="*/ 11593823 w 11593823"/>
              <a:gd name="connsiteY6" fmla="*/ 2 h 6858000"/>
              <a:gd name="connsiteX7" fmla="*/ 11322197 w 11593823"/>
              <a:gd name="connsiteY7" fmla="*/ 4 h 6858000"/>
              <a:gd name="connsiteX8" fmla="*/ 5311608 w 11593823"/>
              <a:gd name="connsiteY8" fmla="*/ 6858000 h 6858000"/>
              <a:gd name="connsiteX9" fmla="*/ 5288856 w 11593823"/>
              <a:gd name="connsiteY9" fmla="*/ 6858000 h 6858000"/>
              <a:gd name="connsiteX10" fmla="*/ 4806770 w 11593823"/>
              <a:gd name="connsiteY10" fmla="*/ 6858000 h 6858000"/>
              <a:gd name="connsiteX11" fmla="*/ 4676142 w 11593823"/>
              <a:gd name="connsiteY11" fmla="*/ 6858000 h 6858000"/>
              <a:gd name="connsiteX12" fmla="*/ 3082273 w 11593823"/>
              <a:gd name="connsiteY12" fmla="*/ 6858000 h 6858000"/>
              <a:gd name="connsiteX13" fmla="*/ 2625273 w 11593823"/>
              <a:gd name="connsiteY13" fmla="*/ 6858000 h 6858000"/>
              <a:gd name="connsiteX14" fmla="*/ 2155010 w 11593823"/>
              <a:gd name="connsiteY14" fmla="*/ 6858000 h 6858000"/>
              <a:gd name="connsiteX15" fmla="*/ 0 w 11593823"/>
              <a:gd name="connsiteY15" fmla="*/ 6858000 h 6858000"/>
              <a:gd name="connsiteX16" fmla="*/ 0 w 11593823"/>
              <a:gd name="connsiteY16" fmla="*/ 0 h 6858000"/>
              <a:gd name="connsiteX0" fmla="*/ 0 w 11593823"/>
              <a:gd name="connsiteY0" fmla="*/ 0 h 6858000"/>
              <a:gd name="connsiteX1" fmla="*/ 2155010 w 11593823"/>
              <a:gd name="connsiteY1" fmla="*/ 0 h 6858000"/>
              <a:gd name="connsiteX2" fmla="*/ 4806770 w 11593823"/>
              <a:gd name="connsiteY2" fmla="*/ 0 h 6858000"/>
              <a:gd name="connsiteX3" fmla="*/ 11322200 w 11593823"/>
              <a:gd name="connsiteY3" fmla="*/ 0 h 6858000"/>
              <a:gd name="connsiteX4" fmla="*/ 11322198 w 11593823"/>
              <a:gd name="connsiteY4" fmla="*/ 2 h 6858000"/>
              <a:gd name="connsiteX5" fmla="*/ 11593823 w 11593823"/>
              <a:gd name="connsiteY5" fmla="*/ 2 h 6858000"/>
              <a:gd name="connsiteX6" fmla="*/ 11322197 w 11593823"/>
              <a:gd name="connsiteY6" fmla="*/ 4 h 6858000"/>
              <a:gd name="connsiteX7" fmla="*/ 5311608 w 11593823"/>
              <a:gd name="connsiteY7" fmla="*/ 6858000 h 6858000"/>
              <a:gd name="connsiteX8" fmla="*/ 5288856 w 11593823"/>
              <a:gd name="connsiteY8" fmla="*/ 6858000 h 6858000"/>
              <a:gd name="connsiteX9" fmla="*/ 4806770 w 11593823"/>
              <a:gd name="connsiteY9" fmla="*/ 6858000 h 6858000"/>
              <a:gd name="connsiteX10" fmla="*/ 4676142 w 11593823"/>
              <a:gd name="connsiteY10" fmla="*/ 6858000 h 6858000"/>
              <a:gd name="connsiteX11" fmla="*/ 3082273 w 11593823"/>
              <a:gd name="connsiteY11" fmla="*/ 6858000 h 6858000"/>
              <a:gd name="connsiteX12" fmla="*/ 2625273 w 11593823"/>
              <a:gd name="connsiteY12" fmla="*/ 6858000 h 6858000"/>
              <a:gd name="connsiteX13" fmla="*/ 2155010 w 11593823"/>
              <a:gd name="connsiteY13" fmla="*/ 6858000 h 6858000"/>
              <a:gd name="connsiteX14" fmla="*/ 0 w 11593823"/>
              <a:gd name="connsiteY14" fmla="*/ 6858000 h 6858000"/>
              <a:gd name="connsiteX15" fmla="*/ 0 w 11593823"/>
              <a:gd name="connsiteY15" fmla="*/ 0 h 6858000"/>
              <a:gd name="connsiteX0" fmla="*/ 0 w 11593823"/>
              <a:gd name="connsiteY0" fmla="*/ 0 h 6858000"/>
              <a:gd name="connsiteX1" fmla="*/ 2155010 w 11593823"/>
              <a:gd name="connsiteY1" fmla="*/ 0 h 6858000"/>
              <a:gd name="connsiteX2" fmla="*/ 11322200 w 11593823"/>
              <a:gd name="connsiteY2" fmla="*/ 0 h 6858000"/>
              <a:gd name="connsiteX3" fmla="*/ 11322198 w 11593823"/>
              <a:gd name="connsiteY3" fmla="*/ 2 h 6858000"/>
              <a:gd name="connsiteX4" fmla="*/ 11593823 w 11593823"/>
              <a:gd name="connsiteY4" fmla="*/ 2 h 6858000"/>
              <a:gd name="connsiteX5" fmla="*/ 11322197 w 11593823"/>
              <a:gd name="connsiteY5" fmla="*/ 4 h 6858000"/>
              <a:gd name="connsiteX6" fmla="*/ 5311608 w 11593823"/>
              <a:gd name="connsiteY6" fmla="*/ 6858000 h 6858000"/>
              <a:gd name="connsiteX7" fmla="*/ 5288856 w 11593823"/>
              <a:gd name="connsiteY7" fmla="*/ 6858000 h 6858000"/>
              <a:gd name="connsiteX8" fmla="*/ 4806770 w 11593823"/>
              <a:gd name="connsiteY8" fmla="*/ 6858000 h 6858000"/>
              <a:gd name="connsiteX9" fmla="*/ 4676142 w 11593823"/>
              <a:gd name="connsiteY9" fmla="*/ 6858000 h 6858000"/>
              <a:gd name="connsiteX10" fmla="*/ 3082273 w 11593823"/>
              <a:gd name="connsiteY10" fmla="*/ 6858000 h 6858000"/>
              <a:gd name="connsiteX11" fmla="*/ 2625273 w 11593823"/>
              <a:gd name="connsiteY11" fmla="*/ 6858000 h 6858000"/>
              <a:gd name="connsiteX12" fmla="*/ 2155010 w 11593823"/>
              <a:gd name="connsiteY12" fmla="*/ 6858000 h 6858000"/>
              <a:gd name="connsiteX13" fmla="*/ 0 w 11593823"/>
              <a:gd name="connsiteY13" fmla="*/ 6858000 h 6858000"/>
              <a:gd name="connsiteX14" fmla="*/ 0 w 11593823"/>
              <a:gd name="connsiteY14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4806770 w 11593823"/>
              <a:gd name="connsiteY7" fmla="*/ 6858000 h 6858000"/>
              <a:gd name="connsiteX8" fmla="*/ 4676142 w 11593823"/>
              <a:gd name="connsiteY8" fmla="*/ 6858000 h 6858000"/>
              <a:gd name="connsiteX9" fmla="*/ 3082273 w 11593823"/>
              <a:gd name="connsiteY9" fmla="*/ 6858000 h 6858000"/>
              <a:gd name="connsiteX10" fmla="*/ 2625273 w 11593823"/>
              <a:gd name="connsiteY10" fmla="*/ 6858000 h 6858000"/>
              <a:gd name="connsiteX11" fmla="*/ 2155010 w 11593823"/>
              <a:gd name="connsiteY11" fmla="*/ 6858000 h 6858000"/>
              <a:gd name="connsiteX12" fmla="*/ 0 w 11593823"/>
              <a:gd name="connsiteY12" fmla="*/ 6858000 h 6858000"/>
              <a:gd name="connsiteX13" fmla="*/ 0 w 11593823"/>
              <a:gd name="connsiteY13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4806770 w 11593823"/>
              <a:gd name="connsiteY7" fmla="*/ 6858000 h 6858000"/>
              <a:gd name="connsiteX8" fmla="*/ 4676142 w 11593823"/>
              <a:gd name="connsiteY8" fmla="*/ 6858000 h 6858000"/>
              <a:gd name="connsiteX9" fmla="*/ 2625273 w 11593823"/>
              <a:gd name="connsiteY9" fmla="*/ 6858000 h 6858000"/>
              <a:gd name="connsiteX10" fmla="*/ 2155010 w 11593823"/>
              <a:gd name="connsiteY10" fmla="*/ 6858000 h 6858000"/>
              <a:gd name="connsiteX11" fmla="*/ 0 w 11593823"/>
              <a:gd name="connsiteY11" fmla="*/ 6858000 h 6858000"/>
              <a:gd name="connsiteX12" fmla="*/ 0 w 11593823"/>
              <a:gd name="connsiteY12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4806770 w 11593823"/>
              <a:gd name="connsiteY7" fmla="*/ 6858000 h 6858000"/>
              <a:gd name="connsiteX8" fmla="*/ 4676142 w 11593823"/>
              <a:gd name="connsiteY8" fmla="*/ 6858000 h 6858000"/>
              <a:gd name="connsiteX9" fmla="*/ 2155010 w 11593823"/>
              <a:gd name="connsiteY9" fmla="*/ 6858000 h 6858000"/>
              <a:gd name="connsiteX10" fmla="*/ 0 w 11593823"/>
              <a:gd name="connsiteY10" fmla="*/ 6858000 h 6858000"/>
              <a:gd name="connsiteX11" fmla="*/ 0 w 11593823"/>
              <a:gd name="connsiteY11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4806770 w 11593823"/>
              <a:gd name="connsiteY7" fmla="*/ 6858000 h 6858000"/>
              <a:gd name="connsiteX8" fmla="*/ 4676142 w 11593823"/>
              <a:gd name="connsiteY8" fmla="*/ 6858000 h 6858000"/>
              <a:gd name="connsiteX9" fmla="*/ 2155010 w 11593823"/>
              <a:gd name="connsiteY9" fmla="*/ 6858000 h 6858000"/>
              <a:gd name="connsiteX10" fmla="*/ 0 w 11593823"/>
              <a:gd name="connsiteY10" fmla="*/ 6858000 h 6858000"/>
              <a:gd name="connsiteX11" fmla="*/ 0 w 11593823"/>
              <a:gd name="connsiteY11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4806770 w 11593823"/>
              <a:gd name="connsiteY7" fmla="*/ 6858000 h 6858000"/>
              <a:gd name="connsiteX8" fmla="*/ 4676142 w 11593823"/>
              <a:gd name="connsiteY8" fmla="*/ 6858000 h 6858000"/>
              <a:gd name="connsiteX9" fmla="*/ 0 w 11593823"/>
              <a:gd name="connsiteY9" fmla="*/ 6858000 h 6858000"/>
              <a:gd name="connsiteX10" fmla="*/ 0 w 11593823"/>
              <a:gd name="connsiteY10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4676142 w 11593823"/>
              <a:gd name="connsiteY7" fmla="*/ 6858000 h 6858000"/>
              <a:gd name="connsiteX8" fmla="*/ 0 w 11593823"/>
              <a:gd name="connsiteY8" fmla="*/ 6858000 h 6858000"/>
              <a:gd name="connsiteX9" fmla="*/ 0 w 11593823"/>
              <a:gd name="connsiteY9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5288856 w 11593823"/>
              <a:gd name="connsiteY6" fmla="*/ 6858000 h 6858000"/>
              <a:gd name="connsiteX7" fmla="*/ 0 w 11593823"/>
              <a:gd name="connsiteY7" fmla="*/ 6858000 h 6858000"/>
              <a:gd name="connsiteX8" fmla="*/ 0 w 11593823"/>
              <a:gd name="connsiteY8" fmla="*/ 0 h 6858000"/>
              <a:gd name="connsiteX0" fmla="*/ 0 w 11593823"/>
              <a:gd name="connsiteY0" fmla="*/ 0 h 6858000"/>
              <a:gd name="connsiteX1" fmla="*/ 11322200 w 11593823"/>
              <a:gd name="connsiteY1" fmla="*/ 0 h 6858000"/>
              <a:gd name="connsiteX2" fmla="*/ 11322198 w 11593823"/>
              <a:gd name="connsiteY2" fmla="*/ 2 h 6858000"/>
              <a:gd name="connsiteX3" fmla="*/ 11593823 w 11593823"/>
              <a:gd name="connsiteY3" fmla="*/ 2 h 6858000"/>
              <a:gd name="connsiteX4" fmla="*/ 11322197 w 11593823"/>
              <a:gd name="connsiteY4" fmla="*/ 4 h 6858000"/>
              <a:gd name="connsiteX5" fmla="*/ 5311608 w 11593823"/>
              <a:gd name="connsiteY5" fmla="*/ 6858000 h 6858000"/>
              <a:gd name="connsiteX6" fmla="*/ 0 w 11593823"/>
              <a:gd name="connsiteY6" fmla="*/ 6858000 h 6858000"/>
              <a:gd name="connsiteX7" fmla="*/ 0 w 11593823"/>
              <a:gd name="connsiteY7" fmla="*/ 0 h 6858000"/>
              <a:gd name="connsiteX0" fmla="*/ 0 w 11322200"/>
              <a:gd name="connsiteY0" fmla="*/ 0 h 6858000"/>
              <a:gd name="connsiteX1" fmla="*/ 11322200 w 11322200"/>
              <a:gd name="connsiteY1" fmla="*/ 0 h 6858000"/>
              <a:gd name="connsiteX2" fmla="*/ 11322198 w 11322200"/>
              <a:gd name="connsiteY2" fmla="*/ 2 h 6858000"/>
              <a:gd name="connsiteX3" fmla="*/ 11322197 w 11322200"/>
              <a:gd name="connsiteY3" fmla="*/ 4 h 6858000"/>
              <a:gd name="connsiteX4" fmla="*/ 5311608 w 11322200"/>
              <a:gd name="connsiteY4" fmla="*/ 6858000 h 6858000"/>
              <a:gd name="connsiteX5" fmla="*/ 0 w 11322200"/>
              <a:gd name="connsiteY5" fmla="*/ 6858000 h 6858000"/>
              <a:gd name="connsiteX6" fmla="*/ 0 w 1132220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22200" h="6858000">
                <a:moveTo>
                  <a:pt x="0" y="0"/>
                </a:moveTo>
                <a:lnTo>
                  <a:pt x="11322200" y="0"/>
                </a:lnTo>
                <a:lnTo>
                  <a:pt x="11322198" y="2"/>
                </a:lnTo>
                <a:cubicBezTo>
                  <a:pt x="11322198" y="3"/>
                  <a:pt x="11322197" y="3"/>
                  <a:pt x="11322197" y="4"/>
                </a:cubicBezTo>
                <a:lnTo>
                  <a:pt x="531160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Restoran makan malam">
            <a:extLst>
              <a:ext uri="{FF2B5EF4-FFF2-40B4-BE49-F238E27FC236}">
                <a16:creationId xmlns:a16="http://schemas.microsoft.com/office/drawing/2014/main" id="{21BD536D-683E-9DAE-9FA1-9BB3DAB5D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16549" r="16547" b="-1"/>
          <a:stretch/>
        </p:blipFill>
        <p:spPr>
          <a:xfrm>
            <a:off x="5318308" y="10"/>
            <a:ext cx="6873692" cy="685799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C74D0-973D-3A2E-839B-F1F2DC3CF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890" y="1061686"/>
            <a:ext cx="9860643" cy="32384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400" cap="all" spc="3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Berapa</a:t>
            </a:r>
            <a: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4400" cap="all" spc="3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jumlah</a:t>
            </a:r>
            <a: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digital natives di Indonesia?</a:t>
            </a:r>
            <a:b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sz="4400" cap="all" spc="3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Apa</a:t>
            </a:r>
            <a: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4400" cap="all" spc="3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pengaruhnya</a:t>
            </a:r>
            <a: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4400" cap="all" spc="3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bagi</a:t>
            </a:r>
            <a: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4400" cap="all" spc="3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pembelajaran</a:t>
            </a:r>
            <a:r>
              <a:rPr lang="en-US" sz="4400" cap="all" spc="3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0B1C5DD-CB08-4407-9D12-CC2C42B04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606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067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D57F13B-6973-4CE9-92F3-5EC476ED9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people with numbers and letters&#10;&#10;Description automatically generated with medium confidence">
            <a:extLst>
              <a:ext uri="{FF2B5EF4-FFF2-40B4-BE49-F238E27FC236}">
                <a16:creationId xmlns:a16="http://schemas.microsoft.com/office/drawing/2014/main" id="{5391D490-295C-008C-3F9B-085A70991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01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0C04237-153A-4A4F-A7E9-6926B66F8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ampilan angka pasar saham">
            <a:extLst>
              <a:ext uri="{FF2B5EF4-FFF2-40B4-BE49-F238E27FC236}">
                <a16:creationId xmlns:a16="http://schemas.microsoft.com/office/drawing/2014/main" id="{F1FF5A47-BF0A-16D0-5174-A1C4732BE4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15" b="9315"/>
          <a:stretch/>
        </p:blipFill>
        <p:spPr>
          <a:xfrm>
            <a:off x="20" y="-3"/>
            <a:ext cx="12191980" cy="6858001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0BD1D87-EF65-4284-8DA1-D14D55487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127553" y="-1127553"/>
            <a:ext cx="6858000" cy="9113106"/>
          </a:xfrm>
          <a:custGeom>
            <a:avLst/>
            <a:gdLst>
              <a:gd name="connsiteX0" fmla="*/ 0 w 6858000"/>
              <a:gd name="connsiteY0" fmla="*/ 7143270 h 9113106"/>
              <a:gd name="connsiteX1" fmla="*/ 0 w 6858000"/>
              <a:gd name="connsiteY1" fmla="*/ 6878623 h 9113106"/>
              <a:gd name="connsiteX2" fmla="*/ 1 w 6858000"/>
              <a:gd name="connsiteY2" fmla="*/ 6878623 h 9113106"/>
              <a:gd name="connsiteX3" fmla="*/ 0 w 6858000"/>
              <a:gd name="connsiteY3" fmla="*/ 4319945 h 9113106"/>
              <a:gd name="connsiteX4" fmla="*/ 1 w 6858000"/>
              <a:gd name="connsiteY4" fmla="*/ 4319945 h 9113106"/>
              <a:gd name="connsiteX5" fmla="*/ 1 w 6858000"/>
              <a:gd name="connsiteY5" fmla="*/ 13542 h 9113106"/>
              <a:gd name="connsiteX6" fmla="*/ 0 w 6858000"/>
              <a:gd name="connsiteY6" fmla="*/ 13540 h 9113106"/>
              <a:gd name="connsiteX7" fmla="*/ 0 w 6858000"/>
              <a:gd name="connsiteY7" fmla="*/ 0 h 9113106"/>
              <a:gd name="connsiteX8" fmla="*/ 6858000 w 6858000"/>
              <a:gd name="connsiteY8" fmla="*/ 6010591 h 9113106"/>
              <a:gd name="connsiteX9" fmla="*/ 6858000 w 6858000"/>
              <a:gd name="connsiteY9" fmla="*/ 3794798 h 9113106"/>
              <a:gd name="connsiteX10" fmla="*/ 6858000 w 6858000"/>
              <a:gd name="connsiteY10" fmla="*/ 3794798 h 9113106"/>
              <a:gd name="connsiteX11" fmla="*/ 6858000 w 6858000"/>
              <a:gd name="connsiteY11" fmla="*/ 3837120 h 9113106"/>
              <a:gd name="connsiteX12" fmla="*/ 6858000 w 6858000"/>
              <a:gd name="connsiteY12" fmla="*/ 6838049 h 9113106"/>
              <a:gd name="connsiteX13" fmla="*/ 6858000 w 6858000"/>
              <a:gd name="connsiteY13" fmla="*/ 9113106 h 9113106"/>
              <a:gd name="connsiteX14" fmla="*/ 1 w 6858000"/>
              <a:gd name="connsiteY14" fmla="*/ 9113106 h 9113106"/>
              <a:gd name="connsiteX15" fmla="*/ 1 w 6858000"/>
              <a:gd name="connsiteY15" fmla="*/ 7143270 h 9113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0" h="9113106">
                <a:moveTo>
                  <a:pt x="0" y="7143270"/>
                </a:moveTo>
                <a:lnTo>
                  <a:pt x="0" y="6878623"/>
                </a:lnTo>
                <a:lnTo>
                  <a:pt x="1" y="6878623"/>
                </a:lnTo>
                <a:lnTo>
                  <a:pt x="0" y="4319945"/>
                </a:lnTo>
                <a:lnTo>
                  <a:pt x="1" y="4319945"/>
                </a:lnTo>
                <a:lnTo>
                  <a:pt x="1" y="13542"/>
                </a:lnTo>
                <a:lnTo>
                  <a:pt x="0" y="13540"/>
                </a:lnTo>
                <a:lnTo>
                  <a:pt x="0" y="0"/>
                </a:lnTo>
                <a:lnTo>
                  <a:pt x="6858000" y="6010591"/>
                </a:lnTo>
                <a:lnTo>
                  <a:pt x="6858000" y="3794798"/>
                </a:lnTo>
                <a:lnTo>
                  <a:pt x="6858000" y="3794798"/>
                </a:lnTo>
                <a:lnTo>
                  <a:pt x="6858000" y="3837120"/>
                </a:lnTo>
                <a:lnTo>
                  <a:pt x="6858000" y="6838049"/>
                </a:lnTo>
                <a:lnTo>
                  <a:pt x="6858000" y="9113106"/>
                </a:lnTo>
                <a:lnTo>
                  <a:pt x="1" y="9113106"/>
                </a:lnTo>
                <a:lnTo>
                  <a:pt x="1" y="7143270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F348E-FE81-9E37-96B0-9BF3F76E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84" y="1181101"/>
            <a:ext cx="10972800" cy="49689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Pendidikan Pancasila </a:t>
            </a:r>
            <a:b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 Era Digital HARUS BERUBAH!</a:t>
            </a:r>
            <a:b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b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APANYA YANG BERUBAH?</a:t>
            </a:r>
            <a:br>
              <a:rPr lang="en-US" sz="48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endParaRPr lang="en-US" sz="4800" cap="all" spc="300" dirty="0">
              <a:solidFill>
                <a:srgbClr val="FFFFFF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7CA8974-7BA7-4828-89E2-6DAD7353B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3854" y="1544347"/>
            <a:ext cx="4676439" cy="5313651"/>
          </a:xfrm>
          <a:custGeom>
            <a:avLst/>
            <a:gdLst>
              <a:gd name="connsiteX0" fmla="*/ 6846874 w 6846874"/>
              <a:gd name="connsiteY0" fmla="*/ 3021586 h 3021586"/>
              <a:gd name="connsiteX1" fmla="*/ 0 w 6846874"/>
              <a:gd name="connsiteY1" fmla="*/ 3021585 h 3021586"/>
              <a:gd name="connsiteX2" fmla="*/ 3399286 w 6846874"/>
              <a:gd name="connsiteY2" fmla="*/ 0 h 3021586"/>
              <a:gd name="connsiteX0" fmla="*/ 6846874 w 6846874"/>
              <a:gd name="connsiteY0" fmla="*/ 3016405 h 3016405"/>
              <a:gd name="connsiteX1" fmla="*/ 0 w 6846874"/>
              <a:gd name="connsiteY1" fmla="*/ 3016404 h 3016405"/>
              <a:gd name="connsiteX2" fmla="*/ 3425190 w 6846874"/>
              <a:gd name="connsiteY2" fmla="*/ 0 h 3016405"/>
              <a:gd name="connsiteX3" fmla="*/ 6846874 w 6846874"/>
              <a:gd name="connsiteY3" fmla="*/ 3016405 h 3016405"/>
              <a:gd name="connsiteX0" fmla="*/ 6846874 w 6846874"/>
              <a:gd name="connsiteY0" fmla="*/ 3055286 h 3055286"/>
              <a:gd name="connsiteX1" fmla="*/ 0 w 6846874"/>
              <a:gd name="connsiteY1" fmla="*/ 3055285 h 3055286"/>
              <a:gd name="connsiteX2" fmla="*/ 3425190 w 6846874"/>
              <a:gd name="connsiteY2" fmla="*/ 0 h 3055286"/>
              <a:gd name="connsiteX3" fmla="*/ 6846874 w 6846874"/>
              <a:gd name="connsiteY3" fmla="*/ 3055286 h 3055286"/>
              <a:gd name="connsiteX0" fmla="*/ 6846874 w 6846874"/>
              <a:gd name="connsiteY0" fmla="*/ 5422604 h 5422604"/>
              <a:gd name="connsiteX1" fmla="*/ 0 w 6846874"/>
              <a:gd name="connsiteY1" fmla="*/ 5422603 h 5422604"/>
              <a:gd name="connsiteX2" fmla="*/ 6839561 w 6846874"/>
              <a:gd name="connsiteY2" fmla="*/ 0 h 5422604"/>
              <a:gd name="connsiteX3" fmla="*/ 6846874 w 6846874"/>
              <a:gd name="connsiteY3" fmla="*/ 5422604 h 54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6874" h="5422604">
                <a:moveTo>
                  <a:pt x="6846874" y="5422604"/>
                </a:moveTo>
                <a:lnTo>
                  <a:pt x="0" y="5422603"/>
                </a:lnTo>
                <a:lnTo>
                  <a:pt x="6839561" y="0"/>
                </a:lnTo>
                <a:cubicBezTo>
                  <a:pt x="6841999" y="1807535"/>
                  <a:pt x="6844436" y="3615069"/>
                  <a:pt x="6846874" y="5422604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63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4FFEA1-F19E-A4FC-1A6F-36FC92627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39193"/>
            <a:ext cx="3815131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Skill Yang </a:t>
            </a:r>
            <a:r>
              <a:rPr lang="en-US" sz="5000" kern="1200" dirty="0" err="1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Dibutuhkan</a:t>
            </a:r>
            <a:r>
              <a:rPr lang="en-US" sz="5000" kern="1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di Era Digital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over of a report&#10;&#10;Description automatically generated">
            <a:extLst>
              <a:ext uri="{FF2B5EF4-FFF2-40B4-BE49-F238E27FC236}">
                <a16:creationId xmlns:a16="http://schemas.microsoft.com/office/drawing/2014/main" id="{65F3F54C-CBC3-58D6-D5F5-AF2B1CAC7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651" y="50059"/>
            <a:ext cx="6916648" cy="67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76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1BB996-2321-B610-8ABE-7E14B0805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Pembelajaran</a:t>
            </a:r>
            <a:r>
              <a:rPr lang="en-US" sz="4000" kern="1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Harus </a:t>
            </a:r>
            <a:r>
              <a:rPr lang="en-US" sz="4000" kern="1200" dirty="0" err="1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Berubah</a:t>
            </a:r>
            <a:endParaRPr lang="en-US" sz="4000" kern="1200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iagram of a model&#10;&#10;Description automatically generated">
            <a:extLst>
              <a:ext uri="{FF2B5EF4-FFF2-40B4-BE49-F238E27FC236}">
                <a16:creationId xmlns:a16="http://schemas.microsoft.com/office/drawing/2014/main" id="{1B99687D-ADB0-C988-43C1-03297154F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154366"/>
            <a:ext cx="7214616" cy="452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99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iagram of a learning process&#10;&#10;Description automatically generated">
            <a:extLst>
              <a:ext uri="{FF2B5EF4-FFF2-40B4-BE49-F238E27FC236}">
                <a16:creationId xmlns:a16="http://schemas.microsoft.com/office/drawing/2014/main" id="{03A348FB-D91B-0F8E-4531-76E0A6E7FC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r="3731"/>
          <a:stretch/>
        </p:blipFill>
        <p:spPr>
          <a:xfrm>
            <a:off x="1946787" y="0"/>
            <a:ext cx="8318089" cy="66333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25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1B09A-B812-6891-DCC8-4B4F986C2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401"/>
            <a:ext cx="12188951" cy="1350824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Substansi</a:t>
            </a:r>
            <a:r>
              <a:rPr lang="en-US" sz="5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5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Materi</a:t>
            </a:r>
            <a:r>
              <a:rPr lang="en-US" sz="5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5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Tetap</a:t>
            </a:r>
            <a:r>
              <a:rPr lang="en-US" sz="5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Cara </a:t>
            </a:r>
            <a:r>
              <a:rPr lang="en-US" sz="5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Penyampaian</a:t>
            </a:r>
            <a:r>
              <a:rPr lang="en-US" sz="5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sz="5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Berubah</a:t>
            </a:r>
            <a:endParaRPr lang="en-US" sz="5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Content Placeholder 8" descr="A diagram of a disability learning&#10;&#10;Description automatically generated">
            <a:extLst>
              <a:ext uri="{FF2B5EF4-FFF2-40B4-BE49-F238E27FC236}">
                <a16:creationId xmlns:a16="http://schemas.microsoft.com/office/drawing/2014/main" id="{256BDF99-2D8C-4B87-F3FF-499B97424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535" y="1825625"/>
            <a:ext cx="7551175" cy="4794974"/>
          </a:xfrm>
        </p:spPr>
      </p:pic>
    </p:spTree>
    <p:extLst>
      <p:ext uri="{BB962C8B-B14F-4D97-AF65-F5344CB8AC3E}">
        <p14:creationId xmlns:p14="http://schemas.microsoft.com/office/powerpoint/2010/main" val="70452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D1F4DC3-EDAB-401A-BD21-33D25AB5F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omor saham pada layar digital">
            <a:extLst>
              <a:ext uri="{FF2B5EF4-FFF2-40B4-BE49-F238E27FC236}">
                <a16:creationId xmlns:a16="http://schemas.microsoft.com/office/drawing/2014/main" id="{BDEAD7FE-C381-8A8B-ED53-68AF8CBD8A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34"/>
          <a:stretch/>
        </p:blipFill>
        <p:spPr>
          <a:xfrm>
            <a:off x="-1" y="10"/>
            <a:ext cx="12192002" cy="685798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C7EB16-0EC8-4488-ACB2-C24CF90E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885325" cy="6858000"/>
          </a:xfrm>
          <a:custGeom>
            <a:avLst/>
            <a:gdLst>
              <a:gd name="connsiteX0" fmla="*/ 0 w 6885325"/>
              <a:gd name="connsiteY0" fmla="*/ 0 h 6858000"/>
              <a:gd name="connsiteX1" fmla="*/ 6885325 w 6885325"/>
              <a:gd name="connsiteY1" fmla="*/ 0 h 6858000"/>
              <a:gd name="connsiteX2" fmla="*/ 6885323 w 6885325"/>
              <a:gd name="connsiteY2" fmla="*/ 2 h 6858000"/>
              <a:gd name="connsiteX3" fmla="*/ 6885322 w 6885325"/>
              <a:gd name="connsiteY3" fmla="*/ 4 h 6858000"/>
              <a:gd name="connsiteX4" fmla="*/ 874733 w 6885325"/>
              <a:gd name="connsiteY4" fmla="*/ 6858000 h 6858000"/>
              <a:gd name="connsiteX5" fmla="*/ 0 w 688532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85325" h="6858000">
                <a:moveTo>
                  <a:pt x="0" y="0"/>
                </a:moveTo>
                <a:lnTo>
                  <a:pt x="6885325" y="0"/>
                </a:lnTo>
                <a:lnTo>
                  <a:pt x="6885323" y="2"/>
                </a:lnTo>
                <a:cubicBezTo>
                  <a:pt x="6885323" y="3"/>
                  <a:pt x="6885322" y="3"/>
                  <a:pt x="6885322" y="4"/>
                </a:cubicBezTo>
                <a:lnTo>
                  <a:pt x="8747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775DF3-1781-5C73-80D2-7491BC4F1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12955"/>
            <a:ext cx="10345994" cy="179930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54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MODEL </a:t>
            </a:r>
            <a:r>
              <a:rPr lang="en-US" sz="5400" cap="all" spc="3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Pembelajaran</a:t>
            </a:r>
            <a:r>
              <a:rPr lang="en-US" sz="5400" cap="all" spc="3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Pancasila DI ERA DIGITAL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3C4CE1C-C768-4656-8941-CE322DBE7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3854" y="1544347"/>
            <a:ext cx="4676439" cy="5313651"/>
          </a:xfrm>
          <a:custGeom>
            <a:avLst/>
            <a:gdLst>
              <a:gd name="connsiteX0" fmla="*/ 6846874 w 6846874"/>
              <a:gd name="connsiteY0" fmla="*/ 3021586 h 3021586"/>
              <a:gd name="connsiteX1" fmla="*/ 0 w 6846874"/>
              <a:gd name="connsiteY1" fmla="*/ 3021585 h 3021586"/>
              <a:gd name="connsiteX2" fmla="*/ 3399286 w 6846874"/>
              <a:gd name="connsiteY2" fmla="*/ 0 h 3021586"/>
              <a:gd name="connsiteX0" fmla="*/ 6846874 w 6846874"/>
              <a:gd name="connsiteY0" fmla="*/ 3016405 h 3016405"/>
              <a:gd name="connsiteX1" fmla="*/ 0 w 6846874"/>
              <a:gd name="connsiteY1" fmla="*/ 3016404 h 3016405"/>
              <a:gd name="connsiteX2" fmla="*/ 3425190 w 6846874"/>
              <a:gd name="connsiteY2" fmla="*/ 0 h 3016405"/>
              <a:gd name="connsiteX3" fmla="*/ 6846874 w 6846874"/>
              <a:gd name="connsiteY3" fmla="*/ 3016405 h 3016405"/>
              <a:gd name="connsiteX0" fmla="*/ 6846874 w 6846874"/>
              <a:gd name="connsiteY0" fmla="*/ 3055286 h 3055286"/>
              <a:gd name="connsiteX1" fmla="*/ 0 w 6846874"/>
              <a:gd name="connsiteY1" fmla="*/ 3055285 h 3055286"/>
              <a:gd name="connsiteX2" fmla="*/ 3425190 w 6846874"/>
              <a:gd name="connsiteY2" fmla="*/ 0 h 3055286"/>
              <a:gd name="connsiteX3" fmla="*/ 6846874 w 6846874"/>
              <a:gd name="connsiteY3" fmla="*/ 3055286 h 3055286"/>
              <a:gd name="connsiteX0" fmla="*/ 6846874 w 6846874"/>
              <a:gd name="connsiteY0" fmla="*/ 5422604 h 5422604"/>
              <a:gd name="connsiteX1" fmla="*/ 0 w 6846874"/>
              <a:gd name="connsiteY1" fmla="*/ 5422603 h 5422604"/>
              <a:gd name="connsiteX2" fmla="*/ 6839561 w 6846874"/>
              <a:gd name="connsiteY2" fmla="*/ 0 h 5422604"/>
              <a:gd name="connsiteX3" fmla="*/ 6846874 w 6846874"/>
              <a:gd name="connsiteY3" fmla="*/ 5422604 h 54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6874" h="5422604">
                <a:moveTo>
                  <a:pt x="6846874" y="5422604"/>
                </a:moveTo>
                <a:lnTo>
                  <a:pt x="0" y="5422603"/>
                </a:lnTo>
                <a:lnTo>
                  <a:pt x="6839561" y="0"/>
                </a:lnTo>
                <a:cubicBezTo>
                  <a:pt x="6841999" y="1807535"/>
                  <a:pt x="6844436" y="3615069"/>
                  <a:pt x="6846874" y="5422604"/>
                </a:cubicBez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A9DE9B-87AE-D007-0398-481CF07F9AA8}"/>
              </a:ext>
            </a:extLst>
          </p:cNvPr>
          <p:cNvSpPr/>
          <p:nvPr/>
        </p:nvSpPr>
        <p:spPr>
          <a:xfrm>
            <a:off x="1188357" y="2109019"/>
            <a:ext cx="9815286" cy="433602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Seminar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Project-based Learning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Case-based Method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Discovery Learning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Problem-based Learning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Film/Video Analysis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Kasus</a:t>
            </a: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Dan lain-lain</a:t>
            </a:r>
          </a:p>
        </p:txBody>
      </p:sp>
    </p:spTree>
    <p:extLst>
      <p:ext uri="{BB962C8B-B14F-4D97-AF65-F5344CB8AC3E}">
        <p14:creationId xmlns:p14="http://schemas.microsoft.com/office/powerpoint/2010/main" val="3118793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308" y="0"/>
            <a:ext cx="6873692" cy="6858000"/>
          </a:xfrm>
          <a:custGeom>
            <a:avLst/>
            <a:gdLst/>
            <a:ahLst/>
            <a:cxnLst/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75A547-BCD1-42BE-966E-53CA0AB9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1205E-A4FD-70CE-F5A4-3EF9BEE6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181101"/>
            <a:ext cx="5449528" cy="24819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cap="all" spc="300" dirty="0"/>
              <a:t>PENUTUP</a:t>
            </a:r>
            <a:br>
              <a:rPr lang="en-US" sz="4800" cap="all" spc="300" dirty="0"/>
            </a:br>
            <a:br>
              <a:rPr lang="en-US" sz="4800" cap="all" spc="300" dirty="0"/>
            </a:br>
            <a:r>
              <a:rPr lang="en-US" sz="4800" spc="300" dirty="0" err="1"/>
              <a:t>Terima</a:t>
            </a:r>
            <a:r>
              <a:rPr lang="en-US" sz="4800" spc="300" dirty="0"/>
              <a:t> Kasih</a:t>
            </a:r>
            <a:endParaRPr lang="en-US" sz="4800" cap="all" spc="300" dirty="0"/>
          </a:p>
        </p:txBody>
      </p:sp>
      <p:pic>
        <p:nvPicPr>
          <p:cNvPr id="4" name="Content Placeholder 3" descr="A person sitting at a desk&#10;&#10;Description automatically generated">
            <a:extLst>
              <a:ext uri="{FF2B5EF4-FFF2-40B4-BE49-F238E27FC236}">
                <a16:creationId xmlns:a16="http://schemas.microsoft.com/office/drawing/2014/main" id="{9A3171C2-81D2-067E-F31C-E3A0E4045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4592"/>
          <a:stretch/>
        </p:blipFill>
        <p:spPr>
          <a:xfrm>
            <a:off x="3093268" y="10"/>
            <a:ext cx="9098732" cy="6857990"/>
          </a:xfrm>
          <a:custGeom>
            <a:avLst/>
            <a:gdLst/>
            <a:ahLst/>
            <a:cxnLst/>
            <a:rect l="l" t="t" r="r" b="b"/>
            <a:pathLst>
              <a:path w="9098732" h="6858000">
                <a:moveTo>
                  <a:pt x="6010592" y="0"/>
                </a:moveTo>
                <a:lnTo>
                  <a:pt x="8235629" y="4"/>
                </a:lnTo>
                <a:cubicBezTo>
                  <a:pt x="8235629" y="3"/>
                  <a:pt x="8235630" y="3"/>
                  <a:pt x="8235630" y="2"/>
                </a:cubicBezTo>
                <a:lnTo>
                  <a:pt x="9098732" y="0"/>
                </a:lnTo>
                <a:lnTo>
                  <a:pt x="909873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E0C409-730D-455F-AA8F-0646ABDB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8973" y="0"/>
            <a:ext cx="8239927" cy="6858000"/>
          </a:xfrm>
          <a:custGeom>
            <a:avLst/>
            <a:gdLst>
              <a:gd name="connsiteX0" fmla="*/ 6010593 w 8239927"/>
              <a:gd name="connsiteY0" fmla="*/ 0 h 6858000"/>
              <a:gd name="connsiteX1" fmla="*/ 8239927 w 8239927"/>
              <a:gd name="connsiteY1" fmla="*/ 0 h 6858000"/>
              <a:gd name="connsiteX2" fmla="*/ 2229335 w 8239927"/>
              <a:gd name="connsiteY2" fmla="*/ 6858000 h 6858000"/>
              <a:gd name="connsiteX3" fmla="*/ 0 w 82399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927" h="6858000">
                <a:moveTo>
                  <a:pt x="6010593" y="0"/>
                </a:moveTo>
                <a:lnTo>
                  <a:pt x="8239927" y="0"/>
                </a:lnTo>
                <a:lnTo>
                  <a:pt x="2229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99212"/>
      </p:ext>
    </p:extLst>
  </p:cSld>
  <p:clrMapOvr>
    <a:masterClrMapping/>
  </p:clrMapOvr>
</p:sld>
</file>

<file path=ppt/theme/theme1.xml><?xml version="1.0" encoding="utf-8"?>
<a:theme xmlns:a="http://schemas.openxmlformats.org/drawingml/2006/main" name="RegattaVTI">
  <a:themeElements>
    <a:clrScheme name="AnalogousFromLightSeedRightStep">
      <a:dk1>
        <a:srgbClr val="000000"/>
      </a:dk1>
      <a:lt1>
        <a:srgbClr val="FFFFFF"/>
      </a:lt1>
      <a:dk2>
        <a:srgbClr val="243341"/>
      </a:dk2>
      <a:lt2>
        <a:srgbClr val="E8E3E2"/>
      </a:lt2>
      <a:accent1>
        <a:srgbClr val="7FA8AE"/>
      </a:accent1>
      <a:accent2>
        <a:srgbClr val="7F9ABA"/>
      </a:accent2>
      <a:accent3>
        <a:srgbClr val="9698C6"/>
      </a:accent3>
      <a:accent4>
        <a:srgbClr val="957FBA"/>
      </a:accent4>
      <a:accent5>
        <a:srgbClr val="BB94C5"/>
      </a:accent5>
      <a:accent6>
        <a:srgbClr val="BA7FAE"/>
      </a:accent6>
      <a:hlink>
        <a:srgbClr val="AE7269"/>
      </a:hlink>
      <a:folHlink>
        <a:srgbClr val="7F7F7F"/>
      </a:folHlink>
    </a:clrScheme>
    <a:fontScheme name="Walbaum Display">
      <a:majorFont>
        <a:latin typeface="Walbaum Display"/>
        <a:ea typeface=""/>
        <a:cs typeface=""/>
      </a:majorFont>
      <a:minorFont>
        <a:latin typeface="Walbaum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ppt/theme/theme2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149</Words>
  <Application>Microsoft Office PowerPoint</Application>
  <PresentationFormat>Widescreen</PresentationFormat>
  <Paragraphs>32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ADLaM Display</vt:lpstr>
      <vt:lpstr>Arial</vt:lpstr>
      <vt:lpstr>Calibri</vt:lpstr>
      <vt:lpstr>Calibri Light</vt:lpstr>
      <vt:lpstr>Walbaum Display</vt:lpstr>
      <vt:lpstr>Wingdings</vt:lpstr>
      <vt:lpstr>RegattaVTI</vt:lpstr>
      <vt:lpstr>Theme2</vt:lpstr>
      <vt:lpstr>Office Theme</vt:lpstr>
      <vt:lpstr>Pendidikan Pancasila  DI ERA DIGITAL</vt:lpstr>
      <vt:lpstr>Outline Paparan</vt:lpstr>
      <vt:lpstr>Pendahuluan</vt:lpstr>
      <vt:lpstr>PowerPoint Presentation</vt:lpstr>
      <vt:lpstr>PowerPoint Presentation</vt:lpstr>
      <vt:lpstr>PowerPoint Presentation</vt:lpstr>
      <vt:lpstr>Permasalahan tersebut muncul, salah sebabnya adalah kurangnya komitmen kita dalam melaksanakan Pancasila secara benar</vt:lpstr>
      <vt:lpstr>PowerPoint Presentation</vt:lpstr>
      <vt:lpstr>PowerPoint Presentation</vt:lpstr>
      <vt:lpstr>PowerPoint Presentation</vt:lpstr>
      <vt:lpstr>PowerPoint Presentation</vt:lpstr>
      <vt:lpstr>Karakteristik digital</vt:lpstr>
      <vt:lpstr>PowerPoint Presentation</vt:lpstr>
      <vt:lpstr>PowerPoint Presentation</vt:lpstr>
      <vt:lpstr>PowerPoint Presentation</vt:lpstr>
      <vt:lpstr>PowerPoint Presentation</vt:lpstr>
      <vt:lpstr>Generasi Muda Yang Kita Didik</vt:lpstr>
      <vt:lpstr>PowerPoint Presentation</vt:lpstr>
      <vt:lpstr>PowerPoint Presentation</vt:lpstr>
      <vt:lpstr>Berapa jumlah digital natives di Indonesia? Apa pengaruhnya bagi pembelajaran?</vt:lpstr>
      <vt:lpstr>PowerPoint Presentation</vt:lpstr>
      <vt:lpstr>Pendidikan Pancasila  di Era Digital HARUS BERUBAH!  APANYA YANG BERUBAH? </vt:lpstr>
      <vt:lpstr>Skill Yang Dibutuhkan di Era Digital</vt:lpstr>
      <vt:lpstr>Pembelajaran Harus Berubah</vt:lpstr>
      <vt:lpstr>PowerPoint Presentation</vt:lpstr>
      <vt:lpstr>Substansi Materi Tetap, Cara Penyampaian Berubah</vt:lpstr>
      <vt:lpstr>MODEL Pembelajaran Pancasila DI ERA DIGITAL</vt:lpstr>
      <vt:lpstr>PENUTUP  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Pancasila  Mau Dibawa Kemana?</dc:title>
  <dc:creator>Eko Handoyo</dc:creator>
  <cp:lastModifiedBy>Eko Handoyo</cp:lastModifiedBy>
  <cp:revision>4</cp:revision>
  <dcterms:created xsi:type="dcterms:W3CDTF">2023-12-26T22:33:05Z</dcterms:created>
  <dcterms:modified xsi:type="dcterms:W3CDTF">2023-12-29T12:56:15Z</dcterms:modified>
</cp:coreProperties>
</file>