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914F0-65DA-4D35-993C-F85BA6409439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CB959-BBEF-4DB2-90B7-5E820AA52878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ma Hari Kebangkitan Nasional 2020: Bangkit dalam Optimisme Normal Baru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0"/>
            <a:ext cx="5731510" cy="38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850493">
            <a:off x="66986" y="3394928"/>
            <a:ext cx="7772400" cy="1470025"/>
          </a:xfrm>
        </p:spPr>
        <p:txBody>
          <a:bodyPr/>
          <a:lstStyle/>
          <a:p>
            <a:r>
              <a:rPr lang="id-ID" dirty="0" smtClean="0">
                <a:solidFill>
                  <a:srgbClr val="FF0000"/>
                </a:solidFill>
              </a:rPr>
              <a:t>Sarasehan Kebangkitan Nasional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157256">
            <a:off x="1467110" y="4097461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id-ID" sz="2800" dirty="0" smtClean="0"/>
              <a:t>Diselenggarakan oleh AP3Kni Jateng</a:t>
            </a:r>
          </a:p>
          <a:p>
            <a:pPr algn="r"/>
            <a:r>
              <a:rPr lang="id-ID" sz="2800" dirty="0" smtClean="0"/>
              <a:t>21 Mei 2020</a:t>
            </a:r>
            <a:endParaRPr lang="id-ID" sz="2800" dirty="0"/>
          </a:p>
        </p:txBody>
      </p:sp>
      <p:sp>
        <p:nvSpPr>
          <p:cNvPr id="5" name="Rectangle 4"/>
          <p:cNvSpPr/>
          <p:nvPr/>
        </p:nvSpPr>
        <p:spPr>
          <a:xfrm>
            <a:off x="571472" y="1571612"/>
            <a:ext cx="928694" cy="271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latin typeface="Berlin Sans FB" pitchFamily="34" charset="0"/>
              </a:rPr>
              <a:t>W</a:t>
            </a:r>
          </a:p>
          <a:p>
            <a:pPr algn="ctr"/>
            <a:r>
              <a:rPr lang="id-ID" sz="2400" dirty="0" smtClean="0">
                <a:latin typeface="Berlin Sans FB" pitchFamily="34" charset="0"/>
              </a:rPr>
              <a:t>I</a:t>
            </a:r>
          </a:p>
          <a:p>
            <a:pPr algn="ctr"/>
            <a:r>
              <a:rPr lang="id-ID" sz="2400" dirty="0" smtClean="0">
                <a:latin typeface="Berlin Sans FB" pitchFamily="34" charset="0"/>
              </a:rPr>
              <a:t>N</a:t>
            </a:r>
          </a:p>
          <a:p>
            <a:pPr algn="ctr"/>
            <a:r>
              <a:rPr lang="id-ID" sz="2400" dirty="0" smtClean="0">
                <a:latin typeface="Berlin Sans FB" pitchFamily="34" charset="0"/>
              </a:rPr>
              <a:t>A</a:t>
            </a:r>
          </a:p>
          <a:p>
            <a:pPr algn="ctr"/>
            <a:r>
              <a:rPr lang="id-ID" sz="2400" dirty="0" smtClean="0">
                <a:latin typeface="Berlin Sans FB" pitchFamily="34" charset="0"/>
              </a:rPr>
              <a:t>R</a:t>
            </a:r>
          </a:p>
          <a:p>
            <a:pPr algn="ctr"/>
            <a:r>
              <a:rPr lang="id-ID" sz="2400" dirty="0" smtClean="0">
                <a:latin typeface="Berlin Sans FB" pitchFamily="34" charset="0"/>
              </a:rPr>
              <a:t>N</a:t>
            </a:r>
          </a:p>
          <a:p>
            <a:pPr algn="ctr"/>
            <a:r>
              <a:rPr lang="id-ID" sz="2400" dirty="0">
                <a:latin typeface="Berlin Sans FB" pitchFamily="34" charset="0"/>
              </a:rPr>
              <a:t>O</a:t>
            </a:r>
            <a:endParaRPr lang="id-ID" sz="2400" dirty="0" smtClean="0"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854643">
            <a:off x="-426701" y="306090"/>
            <a:ext cx="4373015" cy="1143000"/>
          </a:xfrm>
        </p:spPr>
        <p:txBody>
          <a:bodyPr/>
          <a:lstStyle/>
          <a:p>
            <a:r>
              <a:rPr lang="id-ID" dirty="0" smtClean="0">
                <a:solidFill>
                  <a:srgbClr val="FF0000"/>
                </a:solidFill>
              </a:rPr>
              <a:t>Provokasi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901200">
            <a:off x="800719" y="1547951"/>
            <a:ext cx="8229600" cy="4525963"/>
          </a:xfrm>
        </p:spPr>
        <p:txBody>
          <a:bodyPr/>
          <a:lstStyle/>
          <a:p>
            <a:r>
              <a:rPr lang="id-ID" dirty="0" smtClean="0">
                <a:solidFill>
                  <a:srgbClr val="7030A0"/>
                </a:solidFill>
              </a:rPr>
              <a:t>Mengapa ada normal baru (new normal)?</a:t>
            </a:r>
          </a:p>
          <a:p>
            <a:r>
              <a:rPr lang="id-ID" dirty="0" smtClean="0">
                <a:solidFill>
                  <a:srgbClr val="7030A0"/>
                </a:solidFill>
              </a:rPr>
              <a:t>Kebangkitan Nasional 2020, bangkit dari dan untuk apa ? </a:t>
            </a:r>
          </a:p>
          <a:p>
            <a:r>
              <a:rPr lang="id-ID" dirty="0" smtClean="0">
                <a:solidFill>
                  <a:srgbClr val="7030A0"/>
                </a:solidFill>
              </a:rPr>
              <a:t>Apa yang perlu dibangkitkan dalam dunia pendidikan ?</a:t>
            </a:r>
          </a:p>
          <a:p>
            <a:r>
              <a:rPr lang="id-ID" dirty="0" smtClean="0">
                <a:solidFill>
                  <a:srgbClr val="7030A0"/>
                </a:solidFill>
              </a:rPr>
              <a:t>Bagaimana dengan pendidikan Pancasila dan Kewarganegaraan ?</a:t>
            </a:r>
          </a:p>
          <a:p>
            <a:r>
              <a:rPr lang="id-ID" dirty="0" smtClean="0">
                <a:solidFill>
                  <a:srgbClr val="7030A0"/>
                </a:solidFill>
              </a:rPr>
              <a:t>Bagaimana dengan peran AP3KnI?</a:t>
            </a:r>
            <a:endParaRPr lang="id-ID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91734">
            <a:off x="457200" y="274638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0000"/>
                </a:solidFill>
              </a:rPr>
              <a:t>The New Normal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862523">
            <a:off x="457200" y="1714487"/>
            <a:ext cx="8229600" cy="1357323"/>
          </a:xfrm>
        </p:spPr>
        <p:txBody>
          <a:bodyPr>
            <a:normAutofit fontScale="85000" lnSpcReduction="10000"/>
          </a:bodyPr>
          <a:lstStyle/>
          <a:p>
            <a:r>
              <a:rPr lang="id-ID" dirty="0">
                <a:solidFill>
                  <a:srgbClr val="0070C0"/>
                </a:solidFill>
                <a:latin typeface="Forte" pitchFamily="66" charset="0"/>
              </a:rPr>
              <a:t>M</a:t>
            </a:r>
            <a:r>
              <a:rPr lang="id-ID" dirty="0" smtClean="0">
                <a:solidFill>
                  <a:srgbClr val="0070C0"/>
                </a:solidFill>
                <a:latin typeface="Forte" pitchFamily="66" charset="0"/>
              </a:rPr>
              <a:t>embiasakan diri dengan cara hidup baru tetapi tetap produktif.</a:t>
            </a:r>
          </a:p>
          <a:p>
            <a:r>
              <a:rPr lang="id-ID" dirty="0" smtClean="0">
                <a:solidFill>
                  <a:srgbClr val="0070C0"/>
                </a:solidFill>
                <a:latin typeface="Forte" pitchFamily="66" charset="0"/>
              </a:rPr>
              <a:t>Dikarenakan suatu keadaan yang tidak normal</a:t>
            </a:r>
            <a:endParaRPr lang="id-ID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3714752"/>
            <a:ext cx="67151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/>
              <a:t>Terbiasa menerapkan protokol kesehatan, protokol transportasi </a:t>
            </a:r>
            <a:r>
              <a:rPr lang="id-ID" sz="2400" dirty="0" smtClean="0"/>
              <a:t>protokol belanja </a:t>
            </a:r>
            <a:r>
              <a:rPr lang="sv-SE" sz="2400" dirty="0" smtClean="0"/>
              <a:t>dan protokol lainnya. </a:t>
            </a:r>
            <a:endParaRPr lang="id-ID" sz="2400" dirty="0" smtClean="0"/>
          </a:p>
          <a:p>
            <a:r>
              <a:rPr lang="sv-SE" sz="2400" dirty="0" smtClean="0"/>
              <a:t>Meskipun ada perubahan standar dalam mekanisme kerja, belajar maupun aktivitas lainnya</a:t>
            </a:r>
            <a:r>
              <a:rPr lang="id-ID" sz="2400" dirty="0" smtClean="0"/>
              <a:t> tetap produktif </a:t>
            </a:r>
            <a:endParaRPr lang="id-ID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891873">
            <a:off x="437505" y="1036464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C00000"/>
                </a:solidFill>
                <a:latin typeface="Forte" pitchFamily="66" charset="0"/>
              </a:rPr>
              <a:t>Kebangkitan Nasional 2020 ?</a:t>
            </a:r>
            <a:endParaRPr lang="id-ID" dirty="0">
              <a:solidFill>
                <a:srgbClr val="C00000"/>
              </a:solidFill>
              <a:latin typeface="Forte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280514">
            <a:off x="378026" y="1802153"/>
            <a:ext cx="8229600" cy="3911609"/>
          </a:xfrm>
        </p:spPr>
        <p:txBody>
          <a:bodyPr/>
          <a:lstStyle/>
          <a:p>
            <a:r>
              <a:rPr lang="id-ID" dirty="0" smtClean="0"/>
              <a:t>Bangkit dari penindasan</a:t>
            </a:r>
          </a:p>
          <a:p>
            <a:r>
              <a:rPr lang="id-ID" dirty="0" smtClean="0"/>
              <a:t>Bangkit dari keterbelakangan</a:t>
            </a:r>
          </a:p>
          <a:p>
            <a:r>
              <a:rPr lang="id-ID" dirty="0" smtClean="0"/>
              <a:t>Bangkit dan kemiskinan</a:t>
            </a:r>
          </a:p>
          <a:p>
            <a:r>
              <a:rPr lang="id-ID" dirty="0" smtClean="0"/>
              <a:t>Menuju pembebasan</a:t>
            </a:r>
          </a:p>
          <a:p>
            <a:r>
              <a:rPr lang="id-ID" dirty="0" smtClean="0"/>
              <a:t>Menuju kemajuan</a:t>
            </a:r>
          </a:p>
          <a:p>
            <a:r>
              <a:rPr lang="id-ID" dirty="0" smtClean="0"/>
              <a:t>Menuju keadilan</a:t>
            </a:r>
            <a:endParaRPr lang="id-ID" dirty="0"/>
          </a:p>
        </p:txBody>
      </p:sp>
      <p:sp>
        <p:nvSpPr>
          <p:cNvPr id="4" name="Oval 3"/>
          <p:cNvSpPr/>
          <p:nvPr/>
        </p:nvSpPr>
        <p:spPr>
          <a:xfrm>
            <a:off x="5500694" y="3071810"/>
            <a:ext cx="2857520" cy="2786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 smtClean="0"/>
              <a:t>ERA DIGITAL</a:t>
            </a:r>
            <a:endParaRPr lang="id-ID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278002">
            <a:off x="2357422" y="21429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7030A0"/>
                </a:solidFill>
              </a:rPr>
              <a:t>Dunia pendidikan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8153"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id-ID" dirty="0" smtClean="0">
                <a:solidFill>
                  <a:srgbClr val="C00000"/>
                </a:solidFill>
              </a:rPr>
              <a:t>Apakah filosofi pendidikan kita mengakomodasi era digital?</a:t>
            </a:r>
          </a:p>
          <a:p>
            <a:r>
              <a:rPr lang="id-ID" dirty="0" smtClean="0">
                <a:solidFill>
                  <a:srgbClr val="C00000"/>
                </a:solidFill>
              </a:rPr>
              <a:t>Apa filsafat pendidikan yang kita anut? Karena ia akan memberi 3 jawaban filosofis yakni apa isi yang hendak kita belajarkan, bagaimana strategi kita dalam membelajarkan dan untuk apa kita belajar?</a:t>
            </a:r>
          </a:p>
          <a:p>
            <a:r>
              <a:rPr lang="id-ID" dirty="0" smtClean="0">
                <a:solidFill>
                  <a:srgbClr val="C00000"/>
                </a:solidFill>
              </a:rPr>
              <a:t>Pancasila kah yang menjadi filsafat pendidikan nasional kita?</a:t>
            </a:r>
            <a:endParaRPr lang="id-ID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624524">
            <a:off x="649838" y="2859103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C00000"/>
                </a:solidFill>
              </a:rPr>
              <a:t>Pancasila dan Kewarganegaraan ?</a:t>
            </a:r>
            <a:endParaRPr lang="id-ID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428736"/>
            <a:ext cx="8229600" cy="4525963"/>
          </a:xfrm>
        </p:spPr>
        <p:txBody>
          <a:bodyPr/>
          <a:lstStyle/>
          <a:p>
            <a:r>
              <a:rPr lang="id-ID" dirty="0" smtClean="0">
                <a:solidFill>
                  <a:schemeClr val="accent6">
                    <a:lumMod val="50000"/>
                  </a:schemeClr>
                </a:solidFill>
              </a:rPr>
              <a:t>Sekali lagi, apakah Pancasila dipakai sebagai filsafat pendidikan kita? Baik dalam aspek ontologi, epistemologi dan aksiologi nya?</a:t>
            </a:r>
          </a:p>
          <a:p>
            <a:r>
              <a:rPr lang="id-ID" dirty="0" smtClean="0">
                <a:solidFill>
                  <a:schemeClr val="accent6">
                    <a:lumMod val="50000"/>
                  </a:schemeClr>
                </a:solidFill>
              </a:rPr>
              <a:t>Apa isi Pancasila dan Kewarganegaraan yang hendaknya dibelajarkan pada warga muda?</a:t>
            </a:r>
          </a:p>
          <a:p>
            <a:r>
              <a:rPr lang="id-ID" dirty="0" smtClean="0">
                <a:solidFill>
                  <a:schemeClr val="accent6">
                    <a:lumMod val="50000"/>
                  </a:schemeClr>
                </a:solidFill>
              </a:rPr>
              <a:t>Apakah Pancasila memang akan dijadikan Haluan Negara ?  RUU HIP (Haluan Ideologi Pancasila)</a:t>
            </a:r>
            <a:endParaRPr lang="id-ID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AP3KnI</a:t>
            </a:r>
            <a:endParaRPr lang="id-ID" dirty="0">
              <a:solidFill>
                <a:schemeClr val="accent6">
                  <a:lumMod val="5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957951">
            <a:off x="362747" y="2614177"/>
            <a:ext cx="8229600" cy="830954"/>
          </a:xfrm>
        </p:spPr>
        <p:txBody>
          <a:bodyPr/>
          <a:lstStyle/>
          <a:p>
            <a:r>
              <a:rPr lang="id-ID" dirty="0" smtClean="0"/>
              <a:t>Apakah mampu sebagai organisasi penggerak?</a:t>
            </a:r>
          </a:p>
          <a:p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 rot="14242237">
            <a:off x="4341319" y="4168655"/>
            <a:ext cx="3618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Terimakasih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236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Sarasehan Kebangkitan Nasional</vt:lpstr>
      <vt:lpstr>Provokasi </vt:lpstr>
      <vt:lpstr>The New Normal </vt:lpstr>
      <vt:lpstr>Kebangkitan Nasional 2020 ?</vt:lpstr>
      <vt:lpstr>Dunia pendidikan ?</vt:lpstr>
      <vt:lpstr>Pancasila dan Kewarganegaraan ?</vt:lpstr>
      <vt:lpstr>AP3KnI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Sarasehan Kebangkitan Nasional</dc:title>
  <dc:creator>acer</dc:creator>
  <cp:lastModifiedBy>acer</cp:lastModifiedBy>
  <cp:revision>3</cp:revision>
  <dcterms:created xsi:type="dcterms:W3CDTF">2020-05-20T22:42:08Z</dcterms:created>
  <dcterms:modified xsi:type="dcterms:W3CDTF">2020-05-20T23:24:47Z</dcterms:modified>
</cp:coreProperties>
</file>