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4" r:id="rId3"/>
    <p:sldId id="275" r:id="rId4"/>
    <p:sldId id="278" r:id="rId5"/>
    <p:sldId id="277" r:id="rId6"/>
    <p:sldId id="257" r:id="rId7"/>
    <p:sldId id="258" r:id="rId8"/>
    <p:sldId id="282" r:id="rId9"/>
    <p:sldId id="279" r:id="rId10"/>
    <p:sldId id="280" r:id="rId11"/>
    <p:sldId id="281" r:id="rId12"/>
    <p:sldId id="268" r:id="rId13"/>
    <p:sldId id="263" r:id="rId14"/>
    <p:sldId id="269" r:id="rId15"/>
    <p:sldId id="270" r:id="rId16"/>
    <p:sldId id="271" r:id="rId17"/>
    <p:sldId id="261" r:id="rId18"/>
    <p:sldId id="272" r:id="rId19"/>
    <p:sldId id="262" r:id="rId20"/>
    <p:sldId id="259" r:id="rId21"/>
    <p:sldId id="283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11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6.62116" units="1/cm"/>
          <inkml:channelProperty channel="Y" name="resolution" value="46.54546" units="1/cm"/>
          <inkml:channelProperty channel="T" name="resolution" value="1" units="1/dev"/>
        </inkml:channelProperties>
      </inkml:inkSource>
      <inkml:timestamp xml:id="ts0" timeString="2020-05-20T23:02:22.946"/>
    </inkml:context>
    <inkml:brush xml:id="br0">
      <inkml:brushProperty name="width" value="0.06667" units="cm"/>
      <inkml:brushProperty name="height" value="0.06667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2B38C2E7-D88D-40C2-AF4C-202D37E46A5A}" emma:medium="tactile" emma:mode="ink">
          <msink:context xmlns:msink="http://schemas.microsoft.com/ink/2010/main" type="inkDrawing" rotatedBoundingBox="6790,13065 23811,13162 23791,16578 6770,16481" hotPoints="23371,13958 23062,17161 7454,15656 7763,12454" semanticType="enclosure" shapeName="Rectangle"/>
        </emma:interpretation>
      </emma:emma>
    </inkml:annotationXML>
    <inkml:trace contextRef="#ctx0" brushRef="#br0">16586 414 0,'-34'0'141,"-1"35"-141,0-35 16,0 0-1,0 0 1,1 0-16,-1 0 15,0 0-15,-35 34 16,36-34-16,-36 35 16,35-35-1,0 0-15,1 0 16,-36 0-16,35 0 16,0 0-1,1 0-15,-36 0 16,35 0-16,-34 0 15,34 0-15,0 0 16,0 0-16,1 0 16,-1 0-16,-35 0 15,35 0 1,1 0-16,-1 0 16,0 0-16,0 0 15,0 0-15,1 0 16,-1 0-16,-35 0 15,35 0-15,-34 0 16,-1 0-16,1 0 16,34 0-16,0 0 15,-35 0-15,1 0 16,-1 0 0,35 0-16,-34 0 15,-35 0-15,69 0 16,0 0-16,-35 0 15,1 0-15,-36 0 16,36 0-16,-1 0 16,35 0-16,1 0 15,-71 0-15,36 0 16,-1 0-16,35 0 16,0 0-16,-69 0 15,34 0 1,36 0-1,-36 0-15,35 0 16,-34 0-16,34 0 16,-35 0-16,36 0 15,-36 0-15,35 0 16,0 0-16,-34 0 16,-1 0-16,35 0 15,1 0-15,-1 0 16,-70 0-16,36 0 15,-1 0-15,1 0 16,-1 0-16,0 0 16,36 0-16,-36-35 15,0 35-15,36 0 16,-1 0-16,0 0 16,-69-34-16,34-1 15,-34 0-15,69 35 16,-35 0-16,1 0 15,34 0-15,-35 0 16,36-35-16,-1 35 16,-35 0-1,35 0-15,-34-35 16,-1 35-16,1 0 16,-1 0-16,35 0 15,0 0-15,-34 0 16,-1 0-1,35 0-15,1 0 16,-1 0 0,0 0-1,0 0 1,1 0-16,-1 0 16,0 0-16,-35 0 15,36 0 1,-1 0-1,-35 0-15,35 0 16,1 0-16,-1 0 16,0 0-16,0 0 15,0 0-15,1 0 16,-1 0 0,-35 0-1,35 0-15,1 0 16,-1 0-16,0 0 15,0 0-15,0 0 16,-34 0-16,34 0 16,-35 0-16,1 0 15,34-34-15,0 34 16,-34 0-16,-1 0 16,35 0-16,-34-35 15,34 35-15,-35 0 16,36 0-16,-1 0 15,0 0-15,-69 0 16,69 0-16,0 0 16,0 0-16,0 0 15,1 0-15,-1 0 16,-35 0-16,35 0 16,-34 0-1,-1 0-15,1 0 16,-1 0-1,35 0 1,0 0-16,-34 0 16,-1 0-1,36 0 1,-71 0-16,70 0 16,-34 0-1,34 0 1,0 0-16,-34 0 15,34 0-15,0 0 16,-35 0-16,1 0 16,-1 0-16,1 0 15,-1 0-15,0 0 16,-34 0 0,0 0-16,34 0 15,35 0-15,-34 0 16,34 0-16,-35 0 15,36 0-15,-36 0 16,0 0 0,36 0-1,-71 0-15,70 0 16,-34 0 0,34 0-16,0 0 15,-34 0 1,34 0-1,-35 0-15,35 0 16,-34 0 0,34 0-1,-35 0 1,36 0 0,-1 0-16,0 0 15,0 0-15,-34 0 16,34 0-16,0 0 15,0 0-15,-34 0 16,-1 0 0,1 0-16,-1 0 15,0 0-15,36 0 16,-36 0-16,-34 0 16,-1 0-16,70 0 15,-69 0-15,34 0 16,1 0-16,34 0 15,-35 0-15,36 0 16,-1 0-16,0 0 16,-34 0-16,34 0 15,0 0-15,0 0 16,0 0-16,-34 0 16,34 0-16,-35 0 15,36 0-15,-1 0 16,-70 0-16,36 0 15,34 0-15,-35 0 16,1 0-16,-1 0 31,35 0-15,1 0-16,-36 0 16,35 0-16,-34 0 15,34 0 1,0 0-16,0 0 15,0 0-15,1 0 16,-1 0-16,0 0 16,0 0-16,1 0 15,-1 0-15,0 0 16,0 0 0,0 0-16,-34 0 15,34 0 1,0 0-16,-34 0 15,34 0-15,-35 0 16,35 0 0,1 0-16,-36 0 15,35 0-15,-34 0 16,34 0 0,-35 0-1,1 0 1,34 0-16,0 0 15,0 0 1,0 0 0,1 0-16,-1 0 15,0 0-15,0 0 16,1 35 0,-36-35-1,35 0-15,0 0 16,1 0-16,-1 0 15,0 0-15,-35 0 16,1 34-16,34-34 16,0 0-16,35 35 15,-35-35 1,1 0 15,-1 0-15,0 35-16,0-35 15,35 35-15,-35-35 16,1 0-16,-36 69 16,35-34-1,-34 0-15,-1 0 32,35-35-17,35 35 1,-35-1-1,-34 1 1,69 0 0,-70 0-16,35 0 15,35-1-15,-69 1 16,69 0-16,0 0 16,-35-35 15,0 35-16,1-1 1,34 1 15,-35-35-15,35 35 0,-35 0-1,35 0-15,-35-1 16,0-34-16,1 35 15,34 0 1,-35-35-16,35 35 16,-35-35-1,35 34-15,-35-34 16,35 35 15,0 0-15,0 0 15,0 0 0,0-1-15,0 1-16,0 0 31,0 0-15,0 0-16,0-1 15,0 1 1,0 0 0,0 0-16,0 0 15,0-1 1,0 1 15,0 0-15,0 0-1,0 0 1,0-1-16,35 1 16,-35 0-16,0 0 15,0 0 1,0-1 0,0 1 30,0 0-30,0 0 0,0 0-1,0-1-15,0 1 16,0 0-16,0 0 31,0 0-31,0-1 31,0 1-15,0 0 0,0 0-1,0-1 1,0 1 0,0 0-1,0 0 16,0 0 1,0-1-1,0 1 0,0 0-31,0 0 16,0 0 15,0-1 16,35 1-31,0-35-1,-1 35 1,36-35-16,0 0 15,-70 35-15,69-35 16,1 0-16,-1 35 16,-34-35-16,0 0 15,34 0-15,36 34 16,-70-34-16,34 0 16,36 35-16,-71-35 15,36 35 1,34-35-16,-69 0 15,0 0-15,35 0 16,-1 0-16,1 35 16,-1-35-16,36 0 15,-70 35 1,-1-35-16,1 0 16,0 0-16,0 0 15,34 0-15,-34 0 16,35 0-1,34 0-15,-34 0 16,-36 0-16,36 0 16,0 0-16,-1 0 15,36 34-15,-71-34 16,71 35-16,-70-35 16,69 0-16,0 35 15,-69-35-15,104 0 16,-69 0-16,34 35 15,1-35-15,-1 0 16,-34 0-16,34 35 16,-34-35-16,69 0 15,-104 0-15,-1 0 16,36 0-16,0 0 16,-36 0-16,36 0 15,-35 0-15,34 0 16,36 0-16,-36 0 15,36 0-15,-36 0 16,70 0-16,-69 0 16,0 0-16,34 0 15,35 0-15,0 0 16,-34 0-16,-36 34 16,1-34-1,-1 0-15,-34 0 16,35 0-16,34 35 15,-34-35-15,34 0 16,35 35-16,-34-35 16,-36 0-1,-34 0-15,0 0 47,35 0-31,-1 0-16,36 0 15,34 0 1,0 0-16,-35 0 16,35 0-16,-69 0 15,0 0-15,-1 0 16,1 0-16,-1 0 16,-34 0-16,35 0 15,-1 0-15,-34 0 16,35 0-16,-35 0 15,34 0-15,-34 0 16,69 0-16,-34 0 16,34 0-16,-69 0 15,104-35-15,-104 35 16,139-35-16,-70 35 16,-34-34-16,34-1 15,-34 35-15,34 0 16,-34 0-16,0-35 15,34-35-15,-69 70 16,34 0-16,-34 0 16,69-69-16,-34 69 15,0 0-15,-1 0 16,-34 0-16,35-35 16,69 35-16,-35-35 15,-69 35-15,35 0 16,-1 0-16,1 0 15,34 0-15,-69 0 16,35 0 0,34 0-16,-35 0 15,1 0-15,34 0 16,36 0 0,-71 0-16,70 0 15,-69 0-15,69 0 16,-104 0-16,69 0 15,-34 0-15,34 0 16,-34 0-16,0 0 16,-1 35-16,1-35 15,34 0-15,-34 0 16,-36 0-16,36 0 16,0 0-1,-36 35-15,71-35 16,-70 35-1,34-35-15,1 0 16,-1 0-16,1 34 16,0 1-16,-1-35 15,36 35 1,-36 35-16,1-70 16,69 0-16,-104 0 15,69 34-15,0 1 16,-34-35-16,0 35 15,69 0-15,-35-35 16,1 0-16,-1 35 16,-69-35-1,69 0-15,-69 0 16,0 0 0,0 0-16,-1 0 15,36 0-15,-35 0 16,34 0-16,1 0 15,34 0-15,1 0 16,-36 0-16,36 0 16,-1 0-16,-34 0 15,-36 0 1,71 0-16,-70-35 16,-1 35-16,36-35 15,-70 0-15,35 35 16,0 0-16,34-69 15,-34 69-15,0 0 16,-1-35-16,1 0 16,35 35-16,-1-70 15,-34 70 1,0 0-16,35-34 16,-36-1-16,36 0 15,-35 35 1,0 0-1,-1-35-15,1 0 16,0 1-16,0-1 16,0 35-16,-1 0 15,-34-35-15,70 0 16,-35 0-16,0 35 16,-1-34-16,-34-1 15,70 35-15,-35-35 16,0 0 15,-1 0-15,1 1-1,0-1 1,0 0-16,0 0 16,-1 0-1,-34 1 1,35-1-16,-35 0 47,35 0-32,-35 1 32,35-1-31,-35 0-16,0 0 15,0 0-15,0 1 16,0-1 0,0 0-16,0 0 15,0 0 1,0 1-16,0-1 16,-35 0-16,35 0 15,0 0 1,-35 1-16,35-1 31,-35 35-31,35-35 16,-34 0-16,34 0 15,-35 35 1,35-34-16,-35-1 16,35 0-1,-35 0-15,0 0 16,1 1-1,-1-1 1,35 0-16,0 0 31,-35 0-31,35 1 63,-35-36-48,35 35 1,-35 0 0,35 1-1,0-1 1,0 0-16,0 0 31,0 1 0,-34-1-31,34 0 32,0 0-17,-35 0 1,35 1 0,0-1-1,0 0-15,0 0 16,0 0-1,0 1 1,0-1-16,0 0 16,0 0-16,0 0 15,0 1 17,0-1-17,0 0 1,0 0-16,0 0 47,-35 35-47,35-34 15,0-1 17,0 0-17,0 0 16,0 0 1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6.62116" units="1/cm"/>
          <inkml:channelProperty channel="Y" name="resolution" value="46.54546" units="1/cm"/>
          <inkml:channelProperty channel="T" name="resolution" value="1" units="1/dev"/>
        </inkml:channelProperties>
      </inkml:inkSource>
      <inkml:timestamp xml:id="ts0" timeString="2020-05-20T23:02:33.77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0E8BE4C-E6C3-47C6-A035-9FFF48613BCF}" emma:medium="tactile" emma:mode="ink">
          <msink:context xmlns:msink="http://schemas.microsoft.com/ink/2010/main" type="inkDrawing" rotatedBoundingBox="23799,15031 23814,15031 23814,15046 23799,15046" shapeName="Other"/>
        </emma:interpretation>
      </emma:emma>
    </inkml:annotationXML>
    <inkml:trace contextRef="#ctx0" brushRef="#br0">0 0 0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6.62116" units="1/cm"/>
          <inkml:channelProperty channel="Y" name="resolution" value="46.54546" units="1/cm"/>
          <inkml:channelProperty channel="T" name="resolution" value="1" units="1/dev"/>
        </inkml:channelProperties>
      </inkml:inkSource>
      <inkml:timestamp xml:id="ts0" timeString="2020-05-20T23:02:35.46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0E26BB2-5A87-435B-90AF-2EA37FE70400}" emma:medium="tactile" emma:mode="ink">
          <msink:context xmlns:msink="http://schemas.microsoft.com/ink/2010/main" type="inkDrawing" rotatedBoundingBox="26130,13082 26145,13082 26145,13097 26130,13097" shapeName="Other"/>
        </emma:interpretation>
      </emma:emma>
    </inkml:annotationXML>
    <inkml:trace contextRef="#ctx0" brushRef="#br0">0 0 0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6.62116" units="1/cm"/>
          <inkml:channelProperty channel="Y" name="resolution" value="46.54546" units="1/cm"/>
          <inkml:channelProperty channel="T" name="resolution" value="1" units="1/dev"/>
        </inkml:channelProperties>
      </inkml:inkSource>
      <inkml:timestamp xml:id="ts0" timeString="2020-05-21T03:12:42.747"/>
    </inkml:context>
    <inkml:brush xml:id="br0">
      <inkml:brushProperty name="width" value="0.06667" units="cm"/>
      <inkml:brushProperty name="height" value="0.06667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92F78A94-B8CD-4093-B50E-9AA6103B080D}" emma:medium="tactile" emma:mode="ink">
          <msink:context xmlns:msink="http://schemas.microsoft.com/ink/2010/main" type="inkDrawing" rotatedBoundingBox="7687,13515 9268,10715 9824,11029 8242,13829" semanticType="callout" shapeName="Other"/>
        </emma:interpretation>
      </emma:emma>
    </inkml:annotationXML>
    <inkml:trace contextRef="#ctx0" brushRef="#br0">1496 34 0,'0'-34'63,"0"68"31,0 1-63,0 0-16,-35 0 1,1 0 15,34-1-31,0 1 16,-70 35 0,35-35-1,0 34 1,1-69-16,34 35 15,0 0-15,0 0 16,0-1-16,-35 1 16,35 0 31,-35 0-47,0 0 31,0-35-31,35 34 15,0 1-15,0 0 16,-34-35 0,34 35 15,0-1-15,-70 36 15,70-35-16,-35-35 17,35 35-17,0-1 1,-35-34 15,35 35-15,-34 0-1,-1 0 17,0 34-1,0-69-31,35 35 16,-35 0-1,35 0 1,0 0-16,-34-35 15,34 69 1,-35-34 0,0-35-16,35 35 15,0 0-15,0-1 16,-35-34-16,35 35 16,-35 0-16,1 0 15,-1 0 63,35-1-62,-35-34 0,35 35-16,0 0 15,0 0 1,-35-35-1,0 35-15,35-1 16,0 1 15,-34 0-15,34 0 0,-35 0-1,0-1-15,35 1 16,-35 35-1,35-36 1,-35-34 0,35 35 15,0 0-31,-34 0 47,-1 0-16,35-1-31,0 1 47,-35 0 0,35 0 0,0 0-47,-35-1 47,1 36-32,34-35 407,-35 0-391,35-1 1,-35 1-32</inkml:trace>
    <inkml:trace contextRef="#ctx0" brushRef="#br0" timeOffset="2676.5956">-104 2540 0,'34'0'219,"-34"34"-204,35-34 1,0 0 47,-35 35-48,0 0-15,35-35 16,-35 35 15,0 0 16,0-1 15,0 1 17,0 0-48,0 0 16,35 0 359,-1-35-390,1 0-16,35 0 15,-36 0-15,1 0 16,0 0-16,0 0 15,0 0 17,-1-35-1,1 35 63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6.62116" units="1/cm"/>
          <inkml:channelProperty channel="Y" name="resolution" value="46.54546" units="1/cm"/>
          <inkml:channelProperty channel="T" name="resolution" value="1" units="1/dev"/>
        </inkml:channelProperties>
      </inkml:inkSource>
      <inkml:timestamp xml:id="ts0" timeString="2020-05-21T03:13:24.22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DC49-9682-4242-9F08-28FD2E75840C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4F52-FC89-4340-B130-A8E2799FB8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23733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DC49-9682-4242-9F08-28FD2E75840C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4F52-FC89-4340-B130-A8E2799FB8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5915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DC49-9682-4242-9F08-28FD2E75840C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4F52-FC89-4340-B130-A8E2799FB8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3774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DC49-9682-4242-9F08-28FD2E75840C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4F52-FC89-4340-B130-A8E2799FB8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64362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DC49-9682-4242-9F08-28FD2E75840C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4F52-FC89-4340-B130-A8E2799FB8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0757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DC49-9682-4242-9F08-28FD2E75840C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4F52-FC89-4340-B130-A8E2799FB8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51309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DC49-9682-4242-9F08-28FD2E75840C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4F52-FC89-4340-B130-A8E2799FB8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85729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DC49-9682-4242-9F08-28FD2E75840C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4F52-FC89-4340-B130-A8E2799FB8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50405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DC49-9682-4242-9F08-28FD2E75840C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4F52-FC89-4340-B130-A8E2799FB8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28274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DC49-9682-4242-9F08-28FD2E75840C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4F52-FC89-4340-B130-A8E2799FB8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28120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0DC49-9682-4242-9F08-28FD2E75840C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4F52-FC89-4340-B130-A8E2799FB87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55549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0DC49-9682-4242-9F08-28FD2E75840C}" type="datetimeFigureOut">
              <a:rPr lang="id-ID" smtClean="0"/>
              <a:t>21/05/2020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14F52-FC89-4340-B130-A8E2799FB875}" type="slidenum">
              <a:rPr lang="id-ID" smtClean="0"/>
              <a:t>‹#›</a:t>
            </a:fld>
            <a:endParaRPr lang="id-ID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4"/>
            <a:ext cx="9133710" cy="6842125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533126" y="6275451"/>
            <a:ext cx="6313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spc="15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Brush Script MT" panose="03060802040406070304" pitchFamily="66" charset="0"/>
              </a:rPr>
              <a:t>Bangkit dalam Optimisme Normal Baru</a:t>
            </a:r>
            <a:endParaRPr lang="id-ID" sz="3200" spc="15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430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5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4.emf"/><Relationship Id="rId4" Type="http://schemas.openxmlformats.org/officeDocument/2006/relationships/image" Target="../media/image11.emf"/><Relationship Id="rId9" Type="http://schemas.openxmlformats.org/officeDocument/2006/relationships/customXml" Target="../ink/ink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119" y="1834019"/>
            <a:ext cx="3013552" cy="30135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4815" y="187890"/>
            <a:ext cx="6814159" cy="1295400"/>
          </a:xfrm>
        </p:spPr>
        <p:txBody>
          <a:bodyPr>
            <a:normAutofit fontScale="90000"/>
          </a:bodyPr>
          <a:lstStyle/>
          <a:p>
            <a:r>
              <a:rPr lang="id-ID" sz="3600" dirty="0" smtClean="0">
                <a:ln>
                  <a:solidFill>
                    <a:sysClr val="windowText" lastClr="000000"/>
                  </a:solidFill>
                </a:ln>
                <a:latin typeface="Arial Rounded MT Bold" panose="020F0704030504030204" pitchFamily="34" charset="0"/>
              </a:rPr>
              <a:t>SARASEHAN PERINGATAN                     HARI KEBANGKITAN NASIONAL</a:t>
            </a:r>
            <a:endParaRPr lang="id-ID" sz="3600" dirty="0">
              <a:ln>
                <a:solidFill>
                  <a:sysClr val="windowText" lastClr="000000"/>
                </a:solidFill>
              </a:ln>
              <a:latin typeface="Arial Rounded MT Bold" panose="020F07040305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35255"/>
            <a:ext cx="9148175" cy="174111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d-ID" sz="320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21 </a:t>
            </a:r>
            <a:r>
              <a:rPr lang="id-ID" sz="320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MEI </a:t>
            </a:r>
            <a:r>
              <a:rPr lang="id-ID" sz="320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2020</a:t>
            </a:r>
            <a:endParaRPr lang="id-ID" sz="3200" dirty="0" smtClean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d-ID" sz="3200" dirty="0" smtClean="0">
                <a:ln>
                  <a:solidFill>
                    <a:sysClr val="windowText" lastClr="000000"/>
                  </a:solidFill>
                </a:ln>
              </a:rPr>
              <a:t>UNIVERSITAS MUHAMMADIYAH SEMARANG</a:t>
            </a:r>
            <a:endParaRPr lang="id-ID" sz="3200" dirty="0">
              <a:ln>
                <a:solidFill>
                  <a:sysClr val="windowText" lastClr="0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08411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63671"/>
            <a:ext cx="7886700" cy="751562"/>
          </a:xfrm>
        </p:spPr>
        <p:txBody>
          <a:bodyPr/>
          <a:lstStyle/>
          <a:p>
            <a:r>
              <a:rPr lang="id-ID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Survei 920 Mahasiswa</a:t>
            </a:r>
            <a:endParaRPr lang="id-ID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15649"/>
            <a:ext cx="7886700" cy="4661314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d-ID" dirty="0" smtClean="0">
                <a:ln>
                  <a:solidFill>
                    <a:schemeClr val="tx1"/>
                  </a:solidFill>
                </a:ln>
              </a:rPr>
              <a:t>Kapan Hari Kebangkitan Nasional diperingati?</a:t>
            </a:r>
            <a:endParaRPr lang="id-ID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1" b="10212"/>
          <a:stretch/>
        </p:blipFill>
        <p:spPr>
          <a:xfrm>
            <a:off x="916628" y="2141179"/>
            <a:ext cx="7473462" cy="362002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/>
              <p14:cNvContentPartPr/>
              <p14:nvPr/>
            </p14:nvContentPartPr>
            <p14:xfrm>
              <a:off x="2433876" y="4635962"/>
              <a:ext cx="6132960" cy="133632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21996" y="4624082"/>
                <a:ext cx="6156720" cy="136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/>
              <p14:cNvContentPartPr/>
              <p14:nvPr/>
            </p14:nvContentPartPr>
            <p14:xfrm>
              <a:off x="8567916" y="5411402"/>
              <a:ext cx="360" cy="36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56036" y="5399522"/>
                <a:ext cx="241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/>
              <p14:cNvContentPartPr/>
              <p14:nvPr/>
            </p14:nvContentPartPr>
            <p14:xfrm>
              <a:off x="9407076" y="4709762"/>
              <a:ext cx="360" cy="36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395196" y="4697882"/>
                <a:ext cx="24120" cy="241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/>
          <p:cNvSpPr txBox="1"/>
          <p:nvPr/>
        </p:nvSpPr>
        <p:spPr>
          <a:xfrm>
            <a:off x="212942" y="5836357"/>
            <a:ext cx="4434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 smtClean="0"/>
              <a:t>Dianalisis hanya 300 mahasiswa</a:t>
            </a:r>
            <a:endParaRPr lang="id-ID" sz="24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/>
              <p14:cNvContentPartPr/>
              <p14:nvPr/>
            </p14:nvContentPartPr>
            <p14:xfrm>
              <a:off x="2805993" y="3883202"/>
              <a:ext cx="576360" cy="104616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794113" y="3871322"/>
                <a:ext cx="600120" cy="106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Ink 10"/>
              <p14:cNvContentPartPr/>
              <p14:nvPr/>
            </p14:nvContentPartPr>
            <p14:xfrm>
              <a:off x="10095993" y="2117042"/>
              <a:ext cx="360" cy="36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084113" y="2105162"/>
                <a:ext cx="24120" cy="2412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extBox 14"/>
          <p:cNvSpPr txBox="1"/>
          <p:nvPr/>
        </p:nvSpPr>
        <p:spPr>
          <a:xfrm>
            <a:off x="3094173" y="3236871"/>
            <a:ext cx="5110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Tgl. Kepres 316 Th. 1959 ttg. </a:t>
            </a:r>
            <a:r>
              <a:rPr lang="id-ID" sz="2000" u="sng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HARI-HARI NASIONAL JANG BUKAN HARI LIBUR</a:t>
            </a:r>
            <a:endParaRPr lang="id-ID" sz="2000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039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5025"/>
            <a:ext cx="7886700" cy="49619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id-ID" sz="3600" dirty="0" smtClean="0">
                <a:ln>
                  <a:solidFill>
                    <a:schemeClr val="tx1"/>
                  </a:solidFill>
                </a:ln>
              </a:rPr>
              <a:t>Apa yang menjadi dasar peringatan Hari Kebangkitan Nasional?</a:t>
            </a:r>
          </a:p>
          <a:p>
            <a:pPr marL="0" indent="0">
              <a:buNone/>
            </a:pPr>
            <a:endParaRPr lang="id-ID" sz="3600" dirty="0" smtClean="0">
              <a:ln>
                <a:solidFill>
                  <a:schemeClr val="tx1"/>
                </a:solidFill>
              </a:ln>
            </a:endParaRPr>
          </a:p>
          <a:p>
            <a:pPr marL="1052513" indent="-514350">
              <a:buAutoNum type="alphaLcPeriod"/>
            </a:pPr>
            <a:r>
              <a:rPr lang="id-ID" sz="3600" dirty="0" smtClean="0"/>
              <a:t>Berdirinya Boedi Utomo</a:t>
            </a:r>
          </a:p>
          <a:p>
            <a:pPr marL="1052513" indent="-514350">
              <a:buAutoNum type="alphaLcPeriod"/>
            </a:pPr>
            <a:r>
              <a:rPr lang="id-ID" sz="36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Keppres No. 316 Tahun </a:t>
            </a:r>
            <a:r>
              <a:rPr lang="id-ID" sz="36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1959</a:t>
            </a:r>
          </a:p>
          <a:p>
            <a:pPr marL="1052513" indent="-514350">
              <a:buAutoNum type="alphaLcPeriod"/>
            </a:pPr>
            <a:r>
              <a:rPr lang="id-ID" sz="3600" dirty="0" smtClean="0"/>
              <a:t>Mengenang para pahlawan</a:t>
            </a:r>
          </a:p>
          <a:p>
            <a:pPr marL="1052513" indent="-514350">
              <a:buAutoNum type="alphaLcPeriod"/>
            </a:pPr>
            <a:r>
              <a:rPr lang="id-ID" sz="360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Lahirnya Boedi Oetomo dan Sumpah Pemuda</a:t>
            </a:r>
            <a:endParaRPr lang="id-ID" sz="3600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872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8933"/>
            <a:ext cx="7886700" cy="989556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id-ID" dirty="0">
                <a:ln>
                  <a:solidFill>
                    <a:schemeClr val="tx1"/>
                  </a:solidFill>
                </a:ln>
              </a:rPr>
              <a:t>Sebutkan </a:t>
            </a:r>
            <a:r>
              <a:rPr lang="id-ID" dirty="0" smtClean="0">
                <a:ln>
                  <a:solidFill>
                    <a:schemeClr val="tx1"/>
                  </a:solidFill>
                </a:ln>
              </a:rPr>
              <a:t>nilai/semangat </a:t>
            </a:r>
            <a:r>
              <a:rPr lang="id-ID" dirty="0">
                <a:ln>
                  <a:solidFill>
                    <a:schemeClr val="tx1"/>
                  </a:solidFill>
                </a:ln>
              </a:rPr>
              <a:t>yang harus diwarisi oleh generasi muda saat </a:t>
            </a:r>
            <a:r>
              <a:rPr lang="id-ID" dirty="0" smtClean="0">
                <a:ln>
                  <a:solidFill>
                    <a:schemeClr val="tx1"/>
                  </a:solidFill>
                </a:ln>
              </a:rPr>
              <a:t>ini? </a:t>
            </a:r>
            <a:endParaRPr lang="id-ID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8"/>
          <a:stretch/>
        </p:blipFill>
        <p:spPr>
          <a:xfrm>
            <a:off x="756728" y="1678489"/>
            <a:ext cx="7518257" cy="449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94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01459"/>
            <a:ext cx="7886700" cy="951978"/>
          </a:xfrm>
        </p:spPr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id-ID" dirty="0">
                <a:ln>
                  <a:solidFill>
                    <a:schemeClr val="tx1"/>
                  </a:solidFill>
                </a:ln>
              </a:rPr>
              <a:t>Apakah nilai-nilai kebangkitan nasional dapat Saudara rasakan </a:t>
            </a:r>
            <a:r>
              <a:rPr lang="id-ID" dirty="0" smtClean="0">
                <a:ln>
                  <a:solidFill>
                    <a:schemeClr val="tx1"/>
                  </a:solidFill>
                </a:ln>
              </a:rPr>
              <a:t>saat ini?</a:t>
            </a:r>
            <a:endParaRPr lang="id-ID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95" r="8487" b="10782"/>
          <a:stretch/>
        </p:blipFill>
        <p:spPr>
          <a:xfrm>
            <a:off x="812625" y="1653436"/>
            <a:ext cx="7861421" cy="419621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62806" y="4509370"/>
            <a:ext cx="152817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2800" dirty="0" smtClean="0">
                <a:ln>
                  <a:solidFill>
                    <a:schemeClr val="tx1"/>
                  </a:solidFill>
                </a:ln>
              </a:rPr>
              <a:t>7,5%</a:t>
            </a:r>
            <a:endParaRPr lang="id-ID" sz="2800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95602" y="3751545"/>
            <a:ext cx="152817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28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92,5%</a:t>
            </a:r>
            <a:endParaRPr lang="id-ID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412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ln>
                  <a:solidFill>
                    <a:schemeClr val="tx1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SEJARAH</a:t>
            </a:r>
            <a:endParaRPr lang="id-ID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00157"/>
            <a:ext cx="425650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3200" dirty="0" smtClean="0">
                <a:ln>
                  <a:solidFill>
                    <a:schemeClr val="tx1"/>
                  </a:solidFill>
                </a:ln>
              </a:rPr>
              <a:t>Dasar: </a:t>
            </a:r>
            <a:r>
              <a:rPr lang="id-ID" sz="320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Berdirinya Boedi Oetomo 20 Mei 1908</a:t>
            </a:r>
          </a:p>
          <a:p>
            <a:pPr marL="0" indent="0">
              <a:buNone/>
            </a:pPr>
            <a:r>
              <a:rPr lang="sv-SE" sz="3200" dirty="0" smtClean="0"/>
              <a:t>Gagasan </a:t>
            </a:r>
            <a:r>
              <a:rPr lang="sv-SE" sz="3200" dirty="0"/>
              <a:t>Soetomo mendirikan organisasi ini terinspirasi dari dokter Wahidin Sudirohusodo yang ingin </a:t>
            </a:r>
            <a:r>
              <a:rPr lang="sv-SE" sz="320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meningkatkan martabat rakyat dan bangsa</a:t>
            </a:r>
            <a:r>
              <a:rPr lang="sv-SE" sz="320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.</a:t>
            </a:r>
            <a:endParaRPr lang="id-ID" sz="3200" dirty="0" smtClean="0">
              <a:ln>
                <a:solidFill>
                  <a:srgbClr val="002060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705" y="1690689"/>
            <a:ext cx="3885221" cy="397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95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3702" y="737492"/>
            <a:ext cx="4575914" cy="54503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sz="3600" smtClean="0">
                <a:ln>
                  <a:solidFill>
                    <a:schemeClr val="tx1"/>
                  </a:solidFill>
                </a:ln>
              </a:rPr>
              <a:t>Soewardi Soerjaningrat </a:t>
            </a:r>
            <a:r>
              <a:rPr lang="id-ID" sz="3600" dirty="0" smtClean="0"/>
              <a:t>(Ki Hadjar Dewantara) menulis 1918, </a:t>
            </a:r>
            <a:r>
              <a:rPr lang="id-ID" sz="3600" dirty="0"/>
              <a:t>“Tanpa ragu kini saya berani menyatakan bahwa tanggal 20 Mei adalah Hari Indisch-nationaal (Indisch-nationale dag) </a:t>
            </a:r>
            <a:r>
              <a:rPr lang="id-ID" sz="3600" dirty="0" smtClean="0"/>
              <a:t>atau </a:t>
            </a:r>
            <a:r>
              <a:rPr lang="id-ID" sz="360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Hari Kebangkitan Nasional</a:t>
            </a:r>
            <a:r>
              <a:rPr lang="id-ID" sz="3600" dirty="0"/>
              <a:t>.</a:t>
            </a:r>
          </a:p>
          <a:p>
            <a:endParaRPr lang="id-ID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558" y="1036072"/>
            <a:ext cx="3273208" cy="436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74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1478071"/>
            <a:ext cx="7598862" cy="1212307"/>
          </a:xfrm>
        </p:spPr>
        <p:txBody>
          <a:bodyPr>
            <a:noAutofit/>
          </a:bodyPr>
          <a:lstStyle/>
          <a:p>
            <a:r>
              <a:rPr lang="id-ID" sz="2800" b="1" dirty="0">
                <a:ln>
                  <a:solidFill>
                    <a:schemeClr val="tx1"/>
                  </a:solidFill>
                </a:ln>
              </a:rPr>
              <a:t>Musuh</a:t>
            </a:r>
            <a:r>
              <a:rPr lang="id-ID" sz="2800" dirty="0">
                <a:ln>
                  <a:solidFill>
                    <a:schemeClr val="tx1"/>
                  </a:solidFill>
                </a:ln>
              </a:rPr>
              <a:t> terbesar kita saat ini </a:t>
            </a:r>
            <a:r>
              <a:rPr lang="id-ID" sz="28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bukanlah</a:t>
            </a:r>
            <a:r>
              <a:rPr lang="id-ID" sz="2800" dirty="0">
                <a:ln>
                  <a:solidFill>
                    <a:schemeClr val="tx1"/>
                  </a:solidFill>
                </a:ln>
              </a:rPr>
              <a:t> </a:t>
            </a:r>
            <a:r>
              <a:rPr lang="id-ID" sz="2800" b="1" dirty="0">
                <a:ln>
                  <a:solidFill>
                    <a:schemeClr val="tx1"/>
                  </a:solidFill>
                </a:ln>
              </a:rPr>
              <a:t>virus korona </a:t>
            </a:r>
            <a:r>
              <a:rPr lang="id-ID" sz="2800" dirty="0">
                <a:ln>
                  <a:solidFill>
                    <a:schemeClr val="tx1"/>
                  </a:solidFill>
                </a:ln>
              </a:rPr>
              <a:t>itu sendiri, tapi rasa cemas, panik, dan ketakutan yang </a:t>
            </a:r>
            <a:r>
              <a:rPr lang="id-ID" sz="2800" dirty="0" smtClean="0">
                <a:ln>
                  <a:solidFill>
                    <a:schemeClr val="tx1"/>
                  </a:solidFill>
                </a:ln>
              </a:rPr>
              <a:t>berlebihan (Presiden Joko Widodo)</a:t>
            </a:r>
            <a:endParaRPr lang="id-ID" sz="2800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9" r="20082"/>
          <a:stretch/>
        </p:blipFill>
        <p:spPr>
          <a:xfrm>
            <a:off x="1018262" y="2830556"/>
            <a:ext cx="4230144" cy="335944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22" r="12501"/>
          <a:stretch/>
        </p:blipFill>
        <p:spPr>
          <a:xfrm>
            <a:off x="5248406" y="2812388"/>
            <a:ext cx="2762512" cy="3411944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81050" y="643894"/>
            <a:ext cx="7886700" cy="764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360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Arial Rounded MT Bold" panose="020F0704030504030204" pitchFamily="34" charset="0"/>
              </a:rPr>
              <a:t>MENGAPA BANGKIT?</a:t>
            </a:r>
            <a:endParaRPr lang="id-ID" sz="3600" dirty="0">
              <a:ln>
                <a:solidFill>
                  <a:srgbClr val="0070C0"/>
                </a:solidFill>
              </a:ln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612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367419" y="4572000"/>
            <a:ext cx="4415423" cy="113986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60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MUSUH KITA SAAT INI?</a:t>
            </a:r>
            <a:endParaRPr lang="id-ID" sz="3600" dirty="0" smtClean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2511467" y="3670126"/>
            <a:ext cx="4271375" cy="901874"/>
          </a:xfrm>
          <a:prstGeom prst="downArrow">
            <a:avLst>
              <a:gd name="adj1" fmla="val 68768"/>
              <a:gd name="adj2" fmla="val 48611"/>
            </a:avLst>
          </a:prstGeom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914400" y="1327434"/>
            <a:ext cx="7240044" cy="2308324"/>
          </a:xfrm>
          <a:prstGeom prst="rect">
            <a:avLst/>
          </a:prstGeom>
          <a:ln w="1905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id-ID" sz="3600" dirty="0" smtClean="0">
                <a:ln>
                  <a:solidFill>
                    <a:schemeClr val="tx1"/>
                  </a:solidFill>
                </a:ln>
                <a:solidFill>
                  <a:srgbClr val="29292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kemiskinan  kebodohan</a:t>
            </a:r>
            <a:r>
              <a:rPr lang="id-ID" sz="3600" dirty="0" smtClean="0">
                <a:ln>
                  <a:solidFill>
                    <a:schemeClr val="tx1"/>
                  </a:solidFill>
                </a:ln>
              </a:rPr>
              <a:t>  </a:t>
            </a:r>
            <a:r>
              <a:rPr lang="id-ID" sz="3600" dirty="0">
                <a:ln>
                  <a:solidFill>
                    <a:schemeClr val="tx1"/>
                  </a:solidFill>
                </a:ln>
                <a:solidFill>
                  <a:srgbClr val="29292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pengangguran  kemalasan  </a:t>
            </a:r>
            <a:r>
              <a:rPr lang="id-ID" sz="3600" dirty="0" smtClean="0">
                <a:ln>
                  <a:solidFill>
                    <a:schemeClr val="tx1"/>
                  </a:solidFill>
                </a:ln>
                <a:solidFill>
                  <a:srgbClr val="29292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korupsi  intoleransi  radikalisme  terorisme  hoax</a:t>
            </a:r>
            <a:endParaRPr lang="id-ID" sz="3600" dirty="0">
              <a:ln>
                <a:solidFill>
                  <a:schemeClr val="tx1"/>
                </a:solidFill>
              </a:ln>
              <a:solidFill>
                <a:srgbClr val="292929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2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2626" y="1943894"/>
            <a:ext cx="3642724" cy="37178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sz="3200" dirty="0">
                <a:ln>
                  <a:solidFill>
                    <a:schemeClr val="tx1"/>
                  </a:solidFill>
                </a:ln>
              </a:rPr>
              <a:t>Mohammad Hatta </a:t>
            </a:r>
            <a:r>
              <a:rPr lang="id-ID" sz="3200" dirty="0"/>
              <a:t>dalam tulisannya di majalah Star Weekly, pada 17 Mei 1958, Boedi Oetomo sudah mengandung ”</a:t>
            </a:r>
            <a:r>
              <a:rPr lang="id-ID" sz="320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kecambah semangat nasional</a:t>
            </a:r>
            <a:r>
              <a:rPr lang="id-ID" sz="3200" dirty="0" smtClean="0"/>
              <a:t>”.</a:t>
            </a:r>
            <a:endParaRPr lang="id-ID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" y="1943894"/>
            <a:ext cx="4010480" cy="371787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13567" y="415230"/>
            <a:ext cx="8001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400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NILAI-NILAI KEBANGKITAN NASIONAL</a:t>
            </a:r>
            <a:endParaRPr lang="id-ID" sz="4000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230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  <a:solidFill>
            <a:srgbClr val="002060"/>
          </a:solidFill>
        </p:spPr>
        <p:txBody>
          <a:bodyPr>
            <a:noAutofit/>
          </a:bodyPr>
          <a:lstStyle/>
          <a:p>
            <a:pPr marL="530225" indent="-530225">
              <a:buClr>
                <a:schemeClr val="bg1"/>
              </a:buClr>
              <a:buSzPct val="100000"/>
              <a:buFont typeface="Wingdings" pitchFamily="2" charset="2"/>
              <a:buChar char="q"/>
            </a:pPr>
            <a:r>
              <a:rPr lang="id-ID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Nasionalisme </a:t>
            </a:r>
            <a:r>
              <a:rPr lang="id-ID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sering </a:t>
            </a:r>
            <a:r>
              <a:rPr lang="id-ID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diartikan sebagai suatu paham yang menempatkan kesetiaan terhadap bangsa dan negara di atas kesetiaan terhadap pengelompokan </a:t>
            </a:r>
            <a:r>
              <a:rPr lang="id-ID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lainnya, </a:t>
            </a:r>
            <a:r>
              <a:rPr lang="id-ID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seperti pengelompokan atas dasar ikatan kekerabatan, suku, agama, ras, dan sebagainya.   </a:t>
            </a:r>
            <a:endParaRPr lang="id-ID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30225" indent="-530225">
              <a:buClr>
                <a:schemeClr val="bg1"/>
              </a:buClr>
              <a:buSzPct val="100000"/>
              <a:buFont typeface="Wingdings" pitchFamily="2" charset="2"/>
              <a:buChar char="q"/>
            </a:pPr>
            <a:r>
              <a:rPr lang="id-ID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Dengan </a:t>
            </a:r>
            <a:r>
              <a:rPr lang="id-ID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nasionalisme seseorang rela mengorbankan kepentingan </a:t>
            </a:r>
            <a:r>
              <a:rPr lang="id-ID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pribadi</a:t>
            </a:r>
            <a:r>
              <a:rPr lang="id-ID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kelompok, maupun golongannya demi kepentingan yang lebih besar yaitu kepentingan bangsa dan negara.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02705"/>
            <a:ext cx="7886700" cy="687059"/>
          </a:xfrm>
        </p:spPr>
        <p:txBody>
          <a:bodyPr>
            <a:normAutofit/>
          </a:bodyPr>
          <a:lstStyle/>
          <a:p>
            <a:r>
              <a:rPr lang="id-ID" sz="3600" dirty="0" smtClean="0">
                <a:ln>
                  <a:solidFill>
                    <a:schemeClr val="tx1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NASIONALISME</a:t>
            </a:r>
            <a:endParaRPr lang="id-ID" sz="36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81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6125" y="1027134"/>
            <a:ext cx="4532072" cy="53360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sz="4000" dirty="0" smtClean="0">
                <a:ln>
                  <a:solidFill>
                    <a:schemeClr val="tx1"/>
                  </a:solidFill>
                </a:ln>
              </a:rPr>
              <a:t>Ir. Soekarno</a:t>
            </a:r>
            <a:r>
              <a:rPr lang="id-ID" sz="4000" dirty="0">
                <a:ln>
                  <a:solidFill>
                    <a:schemeClr val="tx1"/>
                  </a:solidFill>
                </a:ln>
              </a:rPr>
              <a:t>: </a:t>
            </a:r>
            <a:endParaRPr lang="id-ID" sz="4000" dirty="0" smtClean="0">
              <a:ln>
                <a:solidFill>
                  <a:schemeClr val="tx1"/>
                </a:solidFill>
              </a:ln>
            </a:endParaRPr>
          </a:p>
          <a:p>
            <a:pPr marL="0" indent="0">
              <a:buNone/>
            </a:pPr>
            <a:r>
              <a:rPr lang="id-ID" sz="3200" dirty="0" smtClean="0"/>
              <a:t>Jadi </a:t>
            </a:r>
            <a:r>
              <a:rPr lang="id-ID" sz="3200" dirty="0"/>
              <a:t>saudara-saudara kesimpulan kita ialah marilah kita </a:t>
            </a:r>
            <a:r>
              <a:rPr lang="id-ID" sz="320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benar-benar suci bersatu</a:t>
            </a:r>
            <a:r>
              <a:rPr lang="id-ID" sz="3200" dirty="0"/>
              <a:t>, marilah kita sama-sama </a:t>
            </a:r>
            <a:r>
              <a:rPr lang="id-ID" sz="320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mengutamakan </a:t>
            </a:r>
            <a:r>
              <a:rPr lang="id-ID" sz="320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negara</a:t>
            </a:r>
            <a:r>
              <a:rPr lang="id-ID" sz="3200" dirty="0"/>
              <a:t>, marilah kita </a:t>
            </a:r>
            <a:r>
              <a:rPr lang="id-ID" sz="320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bekerja konstruktif </a:t>
            </a:r>
            <a:r>
              <a:rPr lang="id-ID" sz="3200" dirty="0"/>
              <a:t>dalam arti benar-benar melaksanakan </a:t>
            </a:r>
            <a:r>
              <a:rPr lang="id-ID" sz="32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pembangunan </a:t>
            </a:r>
            <a:r>
              <a:rPr lang="id-ID" sz="320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nasional</a:t>
            </a:r>
            <a:r>
              <a:rPr lang="id-ID" sz="3200" dirty="0" smtClean="0"/>
              <a:t>.</a:t>
            </a:r>
            <a:endParaRPr lang="id-ID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0" r="4648"/>
          <a:stretch/>
        </p:blipFill>
        <p:spPr>
          <a:xfrm>
            <a:off x="5148197" y="1738051"/>
            <a:ext cx="3782862" cy="327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531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296" y="463463"/>
            <a:ext cx="7528142" cy="2417524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ln>
                  <a:solidFill>
                    <a:srgbClr val="FFFF99"/>
                  </a:solidFill>
                </a:ln>
                <a:solidFill>
                  <a:srgbClr val="FFFF99"/>
                </a:solidFill>
              </a:rPr>
              <a:t>"</a:t>
            </a:r>
            <a:r>
              <a:rPr lang="en-US" sz="3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Apakah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Kelemahan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kita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: </a:t>
            </a:r>
            <a:r>
              <a:rPr lang="en-US" sz="3200" b="1" dirty="0" err="1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Kelemahan</a:t>
            </a:r>
            <a:r>
              <a:rPr lang="en-US" sz="32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US" sz="3200" b="1" dirty="0" err="1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kita</a:t>
            </a:r>
            <a:r>
              <a:rPr lang="en-US" sz="32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US" sz="3200" b="1" dirty="0" err="1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ialah</a:t>
            </a:r>
            <a:r>
              <a:rPr lang="en-US" sz="32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, </a:t>
            </a:r>
            <a:r>
              <a:rPr lang="en-US" sz="3200" b="1" dirty="0" err="1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kita</a:t>
            </a:r>
            <a:r>
              <a:rPr lang="en-US" sz="32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US" sz="3200" b="1" dirty="0" err="1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kurang</a:t>
            </a:r>
            <a:r>
              <a:rPr lang="en-US" sz="32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US" sz="3200" b="1" dirty="0" err="1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percaya</a:t>
            </a:r>
            <a:r>
              <a:rPr lang="en-US" sz="32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US" sz="3200" b="1" dirty="0" err="1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diri</a:t>
            </a:r>
            <a:r>
              <a:rPr lang="en-US" sz="32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US" sz="3200" b="1" dirty="0" err="1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sebagai</a:t>
            </a:r>
            <a:r>
              <a:rPr lang="en-US" sz="32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US" sz="3200" b="1" dirty="0" err="1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bangsa</a:t>
            </a:r>
            <a:r>
              <a:rPr lang="en-US" sz="3200" b="1" dirty="0">
                <a:ln>
                  <a:solidFill>
                    <a:srgbClr val="FFFF99"/>
                  </a:solidFill>
                </a:ln>
                <a:solidFill>
                  <a:srgbClr val="FFFF99"/>
                </a:solidFill>
              </a:rPr>
              <a:t>, </a:t>
            </a:r>
            <a:r>
              <a:rPr lang="en-US" sz="3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sehingga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kita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menjadi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bangsa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penjiplak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luar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negeri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, </a:t>
            </a:r>
            <a:r>
              <a:rPr lang="en-US" sz="3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kurang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mempercayai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satu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sama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lain, </a:t>
            </a:r>
            <a:r>
              <a:rPr lang="en-US" sz="3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padahal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kita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ini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asalnya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adalah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Rakyat Gotong Royong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.</a:t>
            </a:r>
            <a:r>
              <a:rPr lang="en-US" sz="3200" b="1" dirty="0">
                <a:ln>
                  <a:solidFill>
                    <a:srgbClr val="FFFF99"/>
                  </a:solidFill>
                </a:ln>
                <a:solidFill>
                  <a:srgbClr val="FFFF99"/>
                </a:solidFill>
              </a:rPr>
              <a:t>" </a:t>
            </a:r>
            <a:r>
              <a:rPr lang="id-ID" sz="3200" b="1" dirty="0" smtClean="0">
                <a:ln>
                  <a:solidFill>
                    <a:srgbClr val="FFFF99"/>
                  </a:solidFill>
                </a:ln>
                <a:solidFill>
                  <a:srgbClr val="FFFF99"/>
                </a:solidFill>
              </a:rPr>
              <a:t> </a:t>
            </a:r>
            <a:endParaRPr lang="en-US" sz="3200" b="1" dirty="0">
              <a:ln>
                <a:solidFill>
                  <a:srgbClr val="FFFF99"/>
                </a:solidFill>
              </a:ln>
              <a:solidFill>
                <a:srgbClr val="FFFF99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96" y="2880987"/>
            <a:ext cx="7528142" cy="379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53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7125" y="1249427"/>
            <a:ext cx="3767986" cy="47380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sz="3200" dirty="0" smtClean="0">
                <a:ln>
                  <a:solidFill>
                    <a:schemeClr val="tx1"/>
                  </a:solidFill>
                </a:ln>
              </a:rPr>
              <a:t>Jenderal Soeharto</a:t>
            </a:r>
            <a:r>
              <a:rPr lang="id-ID" sz="3200" dirty="0">
                <a:ln>
                  <a:solidFill>
                    <a:schemeClr val="tx1"/>
                  </a:solidFill>
                </a:ln>
              </a:rPr>
              <a:t>: </a:t>
            </a:r>
            <a:endParaRPr lang="id-ID" sz="3200" dirty="0" smtClean="0">
              <a:ln>
                <a:solidFill>
                  <a:schemeClr val="tx1"/>
                </a:solidFill>
              </a:ln>
            </a:endParaRPr>
          </a:p>
          <a:p>
            <a:pPr marL="0" indent="0">
              <a:buNone/>
            </a:pPr>
            <a:r>
              <a:rPr lang="id-ID" sz="3200" dirty="0" smtClean="0"/>
              <a:t>Semangat </a:t>
            </a:r>
            <a:r>
              <a:rPr lang="id-ID" sz="3200" dirty="0"/>
              <a:t>kebangsaan harus dicurahkan kepada </a:t>
            </a:r>
            <a:r>
              <a:rPr lang="id-ID" sz="32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prestasi-prestasi dalam pembangunan di segala bidang</a:t>
            </a:r>
            <a:r>
              <a:rPr lang="id-ID" sz="3200" dirty="0"/>
              <a:t>, oleh kita masing­-masing tanpa kecuali. 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11" y="1249427"/>
            <a:ext cx="3693411" cy="473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498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34295"/>
            <a:ext cx="7886700" cy="26461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d-ID" sz="3600" dirty="0" smtClean="0">
                <a:ln>
                  <a:solidFill>
                    <a:schemeClr val="tx1"/>
                  </a:solidFill>
                </a:ln>
              </a:rPr>
              <a:t>B.J. Habibie</a:t>
            </a:r>
            <a:r>
              <a:rPr lang="id-ID" sz="3600" dirty="0">
                <a:ln>
                  <a:solidFill>
                    <a:schemeClr val="tx1"/>
                  </a:solidFill>
                </a:ln>
              </a:rPr>
              <a:t>: </a:t>
            </a:r>
            <a:endParaRPr lang="id-ID" sz="3600" dirty="0" smtClean="0">
              <a:ln>
                <a:solidFill>
                  <a:schemeClr val="tx1"/>
                </a:solidFill>
              </a:ln>
            </a:endParaRPr>
          </a:p>
          <a:p>
            <a:pPr marL="0" indent="0" defTabSz="963613">
              <a:buNone/>
            </a:pPr>
            <a:r>
              <a:rPr lang="id-ID" sz="3200" dirty="0" smtClean="0"/>
              <a:t>Kebangkitan </a:t>
            </a:r>
            <a:r>
              <a:rPr lang="id-ID" sz="3200" dirty="0"/>
              <a:t>nasional melahirkan kesadaran yang menjadi mata rantai perjuangan rakyat Indonesia sebagai suatu bangsa, yakni </a:t>
            </a:r>
            <a:r>
              <a:rPr lang="id-ID" sz="32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tekad </a:t>
            </a:r>
            <a:r>
              <a:rPr lang="id-ID" sz="3200" dirty="0"/>
              <a:t>untuk memiliki satu tanah air, satu bangsa, dan satu bahasa, ini dikenal dengan </a:t>
            </a:r>
            <a:r>
              <a:rPr lang="id-ID" sz="320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Sumpah Pemuda</a:t>
            </a:r>
            <a:r>
              <a:rPr lang="id-ID" sz="3200" dirty="0" smtClean="0"/>
              <a:t>.</a:t>
            </a:r>
            <a:endParaRPr lang="id-ID" sz="3200" dirty="0"/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121" y="3380462"/>
            <a:ext cx="4993752" cy="279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553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852" y="886171"/>
            <a:ext cx="7499764" cy="26476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sz="3200" dirty="0" smtClean="0">
                <a:ln>
                  <a:solidFill>
                    <a:schemeClr val="tx1"/>
                  </a:solidFill>
                </a:ln>
              </a:rPr>
              <a:t>KH. Abdurahman Wahid (Gusdur): </a:t>
            </a:r>
          </a:p>
          <a:p>
            <a:pPr marL="0" indent="0">
              <a:buNone/>
            </a:pPr>
            <a:r>
              <a:rPr lang="id-ID" sz="3200" dirty="0" smtClean="0"/>
              <a:t>Kebangkitan </a:t>
            </a:r>
            <a:r>
              <a:rPr lang="id-ID" sz="3200" dirty="0"/>
              <a:t>nasional kita telah dinodai oleh adanya ketidakjujuran. Hukum kita masih tebang pilih. Yang terpenting dalam kebangkitan nasional itu </a:t>
            </a:r>
            <a:r>
              <a:rPr lang="id-ID" sz="3200" i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ya</a:t>
            </a:r>
            <a:r>
              <a:rPr lang="id-ID" sz="32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 keadilan dan kesejahteraan.</a:t>
            </a:r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52" y="3533774"/>
            <a:ext cx="4853548" cy="277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39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8754" y="1023959"/>
            <a:ext cx="3795044" cy="496348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sz="3600" dirty="0" smtClean="0">
                <a:ln>
                  <a:solidFill>
                    <a:schemeClr val="tx1"/>
                  </a:solidFill>
                </a:ln>
              </a:rPr>
              <a:t>Megawati Soekarnoputri</a:t>
            </a:r>
            <a:r>
              <a:rPr lang="id-ID" sz="3200" dirty="0" smtClean="0">
                <a:ln>
                  <a:solidFill>
                    <a:schemeClr val="tx1"/>
                  </a:solidFill>
                </a:ln>
              </a:rPr>
              <a:t>: </a:t>
            </a:r>
          </a:p>
          <a:p>
            <a:pPr marL="0" indent="0">
              <a:buNone/>
            </a:pPr>
            <a:r>
              <a:rPr lang="id-ID" sz="3200" dirty="0" smtClean="0"/>
              <a:t>"</a:t>
            </a:r>
            <a:r>
              <a:rPr lang="id-ID" sz="3200" dirty="0"/>
              <a:t>Bahwa </a:t>
            </a:r>
            <a:r>
              <a:rPr lang="id-ID" sz="32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konflik</a:t>
            </a:r>
            <a:r>
              <a:rPr lang="id-ID" sz="3200" dirty="0"/>
              <a:t> vertikal maupun horisontal sebaiknya diselesaikan melalui meja perundingan, dilangsungkan dengan </a:t>
            </a:r>
            <a:r>
              <a:rPr lang="id-ID" sz="32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jujur, dan ditindaklanjuti dengan </a:t>
            </a:r>
            <a:r>
              <a:rPr lang="id-ID" sz="320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konsisten</a:t>
            </a:r>
            <a:r>
              <a:rPr lang="id-ID" sz="3200" dirty="0" smtClean="0"/>
              <a:t>.”</a:t>
            </a:r>
            <a:endParaRPr lang="id-ID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63"/>
          <a:stretch/>
        </p:blipFill>
        <p:spPr>
          <a:xfrm>
            <a:off x="4361063" y="1563143"/>
            <a:ext cx="4603218" cy="363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333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7870"/>
            <a:ext cx="4118519" cy="411851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8758" y="1457870"/>
            <a:ext cx="4492244" cy="4351338"/>
          </a:xfrm>
        </p:spPr>
        <p:txBody>
          <a:bodyPr/>
          <a:lstStyle/>
          <a:p>
            <a:pPr marL="0" indent="0">
              <a:buNone/>
            </a:pPr>
            <a:r>
              <a:rPr lang="id-ID" sz="3600" dirty="0" smtClean="0">
                <a:ln>
                  <a:solidFill>
                    <a:schemeClr val="tx1"/>
                  </a:solidFill>
                </a:ln>
              </a:rPr>
              <a:t>Soesilo Bambang Yudhoyono:</a:t>
            </a:r>
          </a:p>
          <a:p>
            <a:pPr marL="0" indent="0">
              <a:buNone/>
            </a:pPr>
            <a:r>
              <a:rPr lang="sv-SE" sz="3200" dirty="0" smtClean="0"/>
              <a:t>Jangan </a:t>
            </a:r>
            <a:r>
              <a:rPr lang="sv-SE" sz="3200" dirty="0"/>
              <a:t>sampai generasi sekarang kurang </a:t>
            </a:r>
            <a:r>
              <a:rPr lang="sv-SE" sz="32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rukun</a:t>
            </a:r>
            <a:r>
              <a:rPr lang="sv-SE" sz="3200" dirty="0"/>
              <a:t> dan kurang </a:t>
            </a:r>
            <a:r>
              <a:rPr lang="sv-SE" sz="32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bersatu</a:t>
            </a:r>
            <a:r>
              <a:rPr lang="sv-SE" sz="3200" dirty="0"/>
              <a:t>. Berdosa kita kepada para pendahulu. </a:t>
            </a:r>
            <a:r>
              <a:rPr lang="sv-SE" sz="32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Malu pula kepada generasi mendatang</a:t>
            </a:r>
            <a:r>
              <a:rPr lang="sv-SE" sz="3200" dirty="0"/>
              <a:t>.</a:t>
            </a:r>
            <a:endParaRPr lang="id-ID" sz="3200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5366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2311" y="1381559"/>
            <a:ext cx="39582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3600" dirty="0" smtClean="0">
                <a:ln>
                  <a:solidFill>
                    <a:schemeClr val="tx1"/>
                  </a:solidFill>
                </a:ln>
              </a:rPr>
              <a:t>Ir. Joko Widodo: </a:t>
            </a:r>
          </a:p>
          <a:p>
            <a:pPr marL="0" indent="0">
              <a:buNone/>
            </a:pPr>
            <a:r>
              <a:rPr lang="id-ID" sz="3200" dirty="0" smtClean="0"/>
              <a:t>Kebangkitan </a:t>
            </a:r>
            <a:r>
              <a:rPr lang="id-ID" sz="3200" dirty="0"/>
              <a:t>para pemuda untuk membangun Indonesia yang maju, yang </a:t>
            </a:r>
            <a:r>
              <a:rPr lang="id-ID" sz="32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sanggup mengelola perbedaan</a:t>
            </a:r>
            <a:r>
              <a:rPr lang="id-ID" sz="3200" dirty="0"/>
              <a:t>, yang damai dan </a:t>
            </a:r>
            <a:r>
              <a:rPr lang="id-ID" sz="32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tanpa kekerasan</a:t>
            </a:r>
            <a:r>
              <a:rPr lang="id-ID" sz="3200" dirty="0"/>
              <a:t>.</a:t>
            </a:r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" r="15808"/>
          <a:stretch/>
        </p:blipFill>
        <p:spPr>
          <a:xfrm>
            <a:off x="133348" y="2016365"/>
            <a:ext cx="4438652" cy="308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333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12737"/>
          </a:xfrm>
        </p:spPr>
        <p:txBody>
          <a:bodyPr>
            <a:normAutofit/>
          </a:bodyPr>
          <a:lstStyle/>
          <a:p>
            <a:r>
              <a:rPr lang="id-ID" sz="360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SIMPULAN</a:t>
            </a:r>
            <a:endParaRPr lang="id-ID" sz="3600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0181"/>
            <a:ext cx="7886700" cy="488678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id-ID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Bangkit dari </a:t>
            </a:r>
            <a:r>
              <a:rPr lang="id-ID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kesengsaraan dan bangkit untuk mewujudkan </a:t>
            </a:r>
            <a:r>
              <a:rPr lang="id-ID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kemerdekaannya.</a:t>
            </a:r>
          </a:p>
          <a:p>
            <a:pPr>
              <a:lnSpc>
                <a:spcPct val="110000"/>
              </a:lnSpc>
            </a:pPr>
            <a:r>
              <a:rPr lang="id-I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Berjuang tidak </a:t>
            </a:r>
            <a:r>
              <a:rPr lang="id-ID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bersifat kedaerahan tetapi berjuang dengan sifat nasionalisme, yaitu bersatu padu dari Sabang sampai </a:t>
            </a:r>
            <a:r>
              <a:rPr lang="id-I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Merauke.</a:t>
            </a:r>
          </a:p>
          <a:p>
            <a:pPr>
              <a:lnSpc>
                <a:spcPct val="110000"/>
              </a:lnSpc>
            </a:pPr>
            <a:r>
              <a:rPr lang="fi-FI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Rasa persatuan </a:t>
            </a:r>
            <a:r>
              <a:rPr lang="fi-FI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dan kesatuan serta kesadaran masyarakat Indonesia akan </a:t>
            </a:r>
            <a:r>
              <a:rPr lang="id-ID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masa depan</a:t>
            </a:r>
            <a:r>
              <a:rPr lang="fi-FI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bangsa</a:t>
            </a:r>
            <a:r>
              <a:rPr lang="id-ID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id-I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Semangat yang </a:t>
            </a:r>
            <a:r>
              <a:rPr lang="id-ID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tinggi untuk </a:t>
            </a:r>
            <a:r>
              <a:rPr lang="id-I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menghadapi tantangan.</a:t>
            </a:r>
          </a:p>
          <a:p>
            <a:pPr>
              <a:lnSpc>
                <a:spcPct val="110000"/>
              </a:lnSpc>
            </a:pPr>
            <a:r>
              <a:rPr lang="it-IT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Motivasi </a:t>
            </a:r>
            <a:r>
              <a:rPr lang="it-IT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untu</a:t>
            </a:r>
            <a:r>
              <a:rPr lang="id-ID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it-IT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memajukan negara </a:t>
            </a:r>
            <a:r>
              <a:rPr lang="it-IT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Indonesia menjadi negara </a:t>
            </a:r>
            <a:r>
              <a:rPr lang="it-IT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maju</a:t>
            </a: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id-ID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berkepribadian Pancasila.</a:t>
            </a:r>
          </a:p>
          <a:p>
            <a:pPr>
              <a:lnSpc>
                <a:spcPct val="110000"/>
              </a:lnSpc>
            </a:pPr>
            <a:r>
              <a:rPr lang="id-I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Menumbuhkan kembali </a:t>
            </a:r>
            <a:r>
              <a:rPr lang="id-ID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karakter gotong royong dengan solidaritas kebangsaan yang </a:t>
            </a:r>
            <a:r>
              <a:rPr lang="id-I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kuat.</a:t>
            </a:r>
          </a:p>
          <a:p>
            <a:endParaRPr lang="id-I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d-ID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20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697" y="2569707"/>
            <a:ext cx="7337903" cy="1325563"/>
          </a:xfrm>
        </p:spPr>
        <p:txBody>
          <a:bodyPr/>
          <a:lstStyle/>
          <a:p>
            <a:pPr algn="ctr"/>
            <a:r>
              <a:rPr lang="id-I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TERIMA KASIH</a:t>
            </a:r>
            <a:endParaRPr lang="id-ID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921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477</TotalTime>
  <Words>605</Words>
  <Application>Microsoft Office PowerPoint</Application>
  <PresentationFormat>On-screen Show (4:3)</PresentationFormat>
  <Paragraphs>53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Arial Rounded MT Bold</vt:lpstr>
      <vt:lpstr>Brush Script MT</vt:lpstr>
      <vt:lpstr>Calibri</vt:lpstr>
      <vt:lpstr>Calibri Light</vt:lpstr>
      <vt:lpstr>Wingdings</vt:lpstr>
      <vt:lpstr>Office Theme</vt:lpstr>
      <vt:lpstr>SARASEHAN PERINGATAN                     HARI KEBANGKITAN NASIONAL</vt:lpstr>
      <vt:lpstr>Survei 920 Mahasiswa</vt:lpstr>
      <vt:lpstr>PowerPoint Presentation</vt:lpstr>
      <vt:lpstr>PowerPoint Presentation</vt:lpstr>
      <vt:lpstr>PowerPoint Presentation</vt:lpstr>
      <vt:lpstr>SEJARAH</vt:lpstr>
      <vt:lpstr>PowerPoint Presentation</vt:lpstr>
      <vt:lpstr>Musuh terbesar kita saat ini bukanlah virus korona itu sendiri, tapi rasa cemas, panik, dan ketakutan yang berlebihan (Presiden Joko Widodo)</vt:lpstr>
      <vt:lpstr>PowerPoint Presentation</vt:lpstr>
      <vt:lpstr>PowerPoint Presentation</vt:lpstr>
      <vt:lpstr>NASIONALISME</vt:lpstr>
      <vt:lpstr>PowerPoint Presentation</vt:lpstr>
      <vt:lpstr>"Apakah Kelemahan kita: Kelemahan kita ialah, kita kurang percaya diri sebagai bangsa, sehingga kita menjadi bangsa penjiplak luar negeri, kurang mempercayai satu sama lain, padahal kita ini asalnya adalah Rakyat Gotong Royong."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SIMPULAN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KEBANGKITAN NASIONAL</dc:title>
  <dc:creator>Tijan</dc:creator>
  <cp:lastModifiedBy>Tijan</cp:lastModifiedBy>
  <cp:revision>43</cp:revision>
  <dcterms:created xsi:type="dcterms:W3CDTF">2020-05-19T08:08:59Z</dcterms:created>
  <dcterms:modified xsi:type="dcterms:W3CDTF">2020-05-21T03:21:56Z</dcterms:modified>
</cp:coreProperties>
</file>